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9"/>
  </p:handoutMasterIdLst>
  <p:sldIdLst>
    <p:sldId id="277" r:id="rId2"/>
    <p:sldId id="262" r:id="rId3"/>
    <p:sldId id="263" r:id="rId4"/>
    <p:sldId id="264" r:id="rId5"/>
    <p:sldId id="265" r:id="rId6"/>
    <p:sldId id="266" r:id="rId7"/>
    <p:sldId id="267" r:id="rId8"/>
    <p:sldId id="268" r:id="rId9"/>
    <p:sldId id="272" r:id="rId10"/>
    <p:sldId id="273" r:id="rId11"/>
    <p:sldId id="274" r:id="rId12"/>
    <p:sldId id="275" r:id="rId13"/>
    <p:sldId id="270" r:id="rId14"/>
    <p:sldId id="257" r:id="rId15"/>
    <p:sldId id="260" r:id="rId16"/>
    <p:sldId id="261" r:id="rId17"/>
    <p:sldId id="271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102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33" d="100"/>
          <a:sy n="33" d="100"/>
        </p:scale>
        <p:origin x="-2304" y="-90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03EFE3-F5CB-4733-A55E-1914D2990AD7}" type="datetimeFigureOut">
              <a:rPr lang="en-US" smtClean="0"/>
              <a:t>9/12/2010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AAE8F7-6ED0-4277-ADBA-8542AE44DA3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22981-02CD-4A38-9615-2AB469A51973}" type="datetimeFigureOut">
              <a:rPr lang="en-US" smtClean="0"/>
              <a:t>9/12/2010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300F3-64E8-44D3-A346-829CEA45B2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22981-02CD-4A38-9615-2AB469A51973}" type="datetimeFigureOut">
              <a:rPr lang="en-US" smtClean="0"/>
              <a:t>9/12/2010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300F3-64E8-44D3-A346-829CEA45B2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22981-02CD-4A38-9615-2AB469A51973}" type="datetimeFigureOut">
              <a:rPr lang="en-US" smtClean="0"/>
              <a:t>9/12/2010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300F3-64E8-44D3-A346-829CEA45B2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22981-02CD-4A38-9615-2AB469A51973}" type="datetimeFigureOut">
              <a:rPr lang="en-US" smtClean="0"/>
              <a:t>9/12/2010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300F3-64E8-44D3-A346-829CEA45B2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22981-02CD-4A38-9615-2AB469A51973}" type="datetimeFigureOut">
              <a:rPr lang="en-US" smtClean="0"/>
              <a:t>9/12/2010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300F3-64E8-44D3-A346-829CEA45B2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22981-02CD-4A38-9615-2AB469A51973}" type="datetimeFigureOut">
              <a:rPr lang="en-US" smtClean="0"/>
              <a:t>9/12/2010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300F3-64E8-44D3-A346-829CEA45B2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22981-02CD-4A38-9615-2AB469A51973}" type="datetimeFigureOut">
              <a:rPr lang="en-US" smtClean="0"/>
              <a:t>9/12/2010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300F3-64E8-44D3-A346-829CEA45B2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22981-02CD-4A38-9615-2AB469A51973}" type="datetimeFigureOut">
              <a:rPr lang="en-US" smtClean="0"/>
              <a:t>9/12/2010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300F3-64E8-44D3-A346-829CEA45B2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22981-02CD-4A38-9615-2AB469A51973}" type="datetimeFigureOut">
              <a:rPr lang="en-US" smtClean="0"/>
              <a:t>9/12/2010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300F3-64E8-44D3-A346-829CEA45B2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22981-02CD-4A38-9615-2AB469A51973}" type="datetimeFigureOut">
              <a:rPr lang="en-US" smtClean="0"/>
              <a:t>9/12/2010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300F3-64E8-44D3-A346-829CEA45B2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22981-02CD-4A38-9615-2AB469A51973}" type="datetimeFigureOut">
              <a:rPr lang="en-US" smtClean="0"/>
              <a:t>9/12/2010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300F3-64E8-44D3-A346-829CEA45B2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A22981-02CD-4A38-9615-2AB469A51973}" type="datetimeFigureOut">
              <a:rPr lang="en-US" smtClean="0"/>
              <a:t>9/12/2010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B300F3-64E8-44D3-A346-829CEA45B25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wzus.ask.com/r?t=a&amp;d=us&amp;s=a&amp;c=p&amp;ti=1&amp;ai=30751&amp;l=dir&amp;o=10429&amp;sv=0a30051f&amp;ip=44da0809&amp;u=http%3A%2F%2Fweekly.ahram.org.eg%2F2006%2F776%2Fahmadinijad.jpg" TargetMode="Externa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Mahmoud_Ahmadinejad_and_Israel#2005_.22World_Without_Zionism.22_speech" TargetMode="External"/><Relationship Id="rId2" Type="http://schemas.openxmlformats.org/officeDocument/2006/relationships/hyperlink" Target="http://en.wikipedia.org/wiki/Constitution_of_Islamic_Republic_of_Iran" TargetMode="Externa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5" descr="ira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1905000"/>
            <a:ext cx="5715000" cy="320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7" name="Rectangle 8"/>
          <p:cNvSpPr>
            <a:spLocks noChangeArrowheads="1"/>
          </p:cNvSpPr>
          <p:nvPr/>
        </p:nvSpPr>
        <p:spPr bwMode="auto">
          <a:xfrm rot="-908032">
            <a:off x="1676400" y="2971800"/>
            <a:ext cx="5940425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0">
                <a:solidFill>
                  <a:schemeClr val="folHlink"/>
                </a:solidFill>
                <a:latin typeface="Matura MT Script Capitals" pitchFamily="66" charset="0"/>
              </a:rPr>
              <a:t>IRAN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ext Box 2"/>
          <p:cNvSpPr txBox="1">
            <a:spLocks noChangeArrowheads="1"/>
          </p:cNvSpPr>
          <p:nvPr/>
        </p:nvSpPr>
        <p:spPr bwMode="auto">
          <a:xfrm>
            <a:off x="1524000" y="152400"/>
            <a:ext cx="6096000" cy="10160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>
            <a:outerShdw dist="35921" dir="2700000" algn="ctr" rotWithShape="0">
              <a:schemeClr val="tx1"/>
            </a:outerShdw>
          </a:effec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en-US" sz="4400" b="1" dirty="0">
                <a:solidFill>
                  <a:srgbClr val="3E7C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uneiform" pitchFamily="2" charset="0"/>
              </a:rPr>
              <a:t> </a:t>
            </a:r>
            <a:r>
              <a:rPr lang="en-US" sz="6000" b="1" dirty="0" err="1">
                <a:solidFill>
                  <a:srgbClr val="3E7C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uneiform" pitchFamily="2" charset="0"/>
              </a:rPr>
              <a:t>Mahmoud</a:t>
            </a:r>
            <a:r>
              <a:rPr lang="en-US" sz="6000" b="1" dirty="0">
                <a:solidFill>
                  <a:srgbClr val="3E7C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uneiform" pitchFamily="2" charset="0"/>
              </a:rPr>
              <a:t> </a:t>
            </a:r>
            <a:r>
              <a:rPr lang="en-US" sz="6000" b="1" dirty="0" err="1">
                <a:solidFill>
                  <a:srgbClr val="3E7C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uneiform" pitchFamily="2" charset="0"/>
              </a:rPr>
              <a:t>Ahmadinijad</a:t>
            </a:r>
            <a:r>
              <a:rPr lang="en-US" sz="6000" b="1" dirty="0">
                <a:solidFill>
                  <a:srgbClr val="3E7C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uneiform" pitchFamily="2" charset="0"/>
              </a:rPr>
              <a:t> </a:t>
            </a:r>
          </a:p>
        </p:txBody>
      </p:sp>
      <p:sp>
        <p:nvSpPr>
          <p:cNvPr id="55299" name="Text Box 3"/>
          <p:cNvSpPr txBox="1">
            <a:spLocks noChangeArrowheads="1"/>
          </p:cNvSpPr>
          <p:nvPr/>
        </p:nvSpPr>
        <p:spPr bwMode="auto">
          <a:xfrm>
            <a:off x="1295400" y="5715000"/>
            <a:ext cx="6705600" cy="584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3200" b="1">
                <a:latin typeface="Cuneiform" pitchFamily="2" charset="0"/>
              </a:rPr>
              <a:t>Current President of Iran</a:t>
            </a:r>
          </a:p>
        </p:txBody>
      </p:sp>
      <p:pic>
        <p:nvPicPr>
          <p:cNvPr id="55300" name="Picture 6" descr="ahmadinijad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71800" y="1219200"/>
            <a:ext cx="3276600" cy="451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ext Box 2"/>
          <p:cNvSpPr txBox="1">
            <a:spLocks noChangeArrowheads="1"/>
          </p:cNvSpPr>
          <p:nvPr/>
        </p:nvSpPr>
        <p:spPr bwMode="auto">
          <a:xfrm>
            <a:off x="1524000" y="152400"/>
            <a:ext cx="6096000" cy="10160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>
            <a:outerShdw dist="35921" dir="2700000" algn="ctr" rotWithShape="0">
              <a:schemeClr val="tx1"/>
            </a:outerShdw>
          </a:effec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en-US" sz="4400" b="1" dirty="0">
                <a:solidFill>
                  <a:srgbClr val="3E7C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uneiform" pitchFamily="2" charset="0"/>
              </a:rPr>
              <a:t> </a:t>
            </a:r>
            <a:r>
              <a:rPr lang="en-US" sz="6000" b="1" dirty="0" err="1">
                <a:solidFill>
                  <a:srgbClr val="3E7C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uneiform" pitchFamily="2" charset="0"/>
              </a:rPr>
              <a:t>Mahmoud</a:t>
            </a:r>
            <a:r>
              <a:rPr lang="en-US" sz="6000" b="1" dirty="0">
                <a:solidFill>
                  <a:srgbClr val="3E7C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uneiform" pitchFamily="2" charset="0"/>
              </a:rPr>
              <a:t> </a:t>
            </a:r>
            <a:r>
              <a:rPr lang="en-US" sz="6000" b="1" dirty="0" err="1">
                <a:solidFill>
                  <a:srgbClr val="3E7C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uneiform" pitchFamily="2" charset="0"/>
              </a:rPr>
              <a:t>Ahmadinijad</a:t>
            </a:r>
            <a:r>
              <a:rPr lang="en-US" sz="6000" b="1" dirty="0">
                <a:solidFill>
                  <a:srgbClr val="3E7C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uneiform" pitchFamily="2" charset="0"/>
              </a:rPr>
              <a:t> </a:t>
            </a:r>
          </a:p>
        </p:txBody>
      </p:sp>
      <p:sp>
        <p:nvSpPr>
          <p:cNvPr id="56323" name="TextBox 5"/>
          <p:cNvSpPr txBox="1">
            <a:spLocks noChangeArrowheads="1"/>
          </p:cNvSpPr>
          <p:nvPr/>
        </p:nvSpPr>
        <p:spPr bwMode="auto">
          <a:xfrm>
            <a:off x="0" y="1066800"/>
            <a:ext cx="9144000" cy="611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000"/>
              <a:t>He became president on August 6, 2005 after winning the presidential election by popular vote.  He is the highest directly elected official in the country; however, according to the of </a:t>
            </a:r>
            <a:r>
              <a:rPr lang="en-US" sz="2000">
                <a:hlinkClick r:id="rId2" action="ppaction://hlinkfile" tooltip="Constitution of Islamic Republic of Iran"/>
              </a:rPr>
              <a:t>Constitution of Iran</a:t>
            </a:r>
            <a:r>
              <a:rPr lang="en-US" sz="2000"/>
              <a:t>, he has much less power than the Supreme Leader.  </a:t>
            </a:r>
            <a:r>
              <a:rPr lang="en-US" sz="2000">
                <a:solidFill>
                  <a:srgbClr val="FF0000"/>
                </a:solidFill>
              </a:rPr>
              <a:t>This division of power would signify a ____________ form of government.</a:t>
            </a:r>
          </a:p>
          <a:p>
            <a:endParaRPr lang="en-US" sz="2000"/>
          </a:p>
          <a:p>
            <a:pPr>
              <a:buFont typeface="Arial" pitchFamily="34" charset="0"/>
              <a:buChar char="•"/>
            </a:pPr>
            <a:r>
              <a:rPr lang="en-US" sz="2000"/>
              <a:t>He has said Iran's nuclear program is for peaceful purposes and has refused to end enrichment despite United Nations Security Council resolutions.</a:t>
            </a:r>
          </a:p>
          <a:p>
            <a:endParaRPr lang="en-US" sz="2000"/>
          </a:p>
          <a:p>
            <a:pPr>
              <a:buFont typeface="Arial" pitchFamily="34" charset="0"/>
              <a:buChar char="•"/>
            </a:pPr>
            <a:r>
              <a:rPr lang="en-US" sz="2000"/>
              <a:t>He has called for the dissolution of the </a:t>
            </a:r>
            <a:r>
              <a:rPr lang="en-US" sz="2000">
                <a:solidFill>
                  <a:srgbClr val="FF0000"/>
                </a:solidFill>
              </a:rPr>
              <a:t>state of Israel </a:t>
            </a:r>
            <a:r>
              <a:rPr lang="en-US" sz="2000"/>
              <a:t>and its government, which he does not regard as legitimate or representative of the population, and for free elections in the region. He believes that the</a:t>
            </a:r>
            <a:r>
              <a:rPr lang="en-US" sz="2000">
                <a:solidFill>
                  <a:srgbClr val="FF0000"/>
                </a:solidFill>
              </a:rPr>
              <a:t> Palestinians </a:t>
            </a:r>
            <a:r>
              <a:rPr lang="en-US" sz="2000"/>
              <a:t>need a stronger voice in the region's future.</a:t>
            </a:r>
          </a:p>
          <a:p>
            <a:endParaRPr lang="en-US" sz="2000" baseline="30000"/>
          </a:p>
          <a:p>
            <a:r>
              <a:rPr lang="en-US" sz="2000"/>
              <a:t>One of his most controversial statements was one in which, according to the initial IRNA translation, he called for Israel to be "</a:t>
            </a:r>
            <a:r>
              <a:rPr lang="en-US" sz="2000">
                <a:hlinkClick r:id="rId3" action="ppaction://hlinkfile" tooltip="Mahmoud Ahmadinejad and Israel"/>
              </a:rPr>
              <a:t>wiped off the map</a:t>
            </a:r>
            <a:r>
              <a:rPr lang="en-US" sz="2000"/>
              <a:t>," though the interpretation of this quote is highly questionable.</a:t>
            </a:r>
            <a:r>
              <a:rPr lang="en-US" sz="2000" baseline="30000"/>
              <a:t> </a:t>
            </a:r>
            <a:r>
              <a:rPr lang="en-US" sz="2000"/>
              <a:t>He has also been condemned for describing the </a:t>
            </a:r>
            <a:r>
              <a:rPr lang="en-US" sz="2000">
                <a:solidFill>
                  <a:srgbClr val="FF0000"/>
                </a:solidFill>
              </a:rPr>
              <a:t>Holocaust</a:t>
            </a:r>
            <a:r>
              <a:rPr lang="en-US" sz="2000"/>
              <a:t> s a myth which has led to accusations of           </a:t>
            </a:r>
            <a:r>
              <a:rPr lang="en-US" sz="2000">
                <a:solidFill>
                  <a:srgbClr val="FF0000"/>
                </a:solidFill>
              </a:rPr>
              <a:t>anti-semitism. </a:t>
            </a:r>
          </a:p>
          <a:p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781800" y="2057400"/>
            <a:ext cx="1976438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PARLIMENTARY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ext Box 2"/>
          <p:cNvSpPr txBox="1">
            <a:spLocks noChangeArrowheads="1"/>
          </p:cNvSpPr>
          <p:nvPr/>
        </p:nvSpPr>
        <p:spPr bwMode="auto">
          <a:xfrm>
            <a:off x="1752600" y="76200"/>
            <a:ext cx="5715000" cy="14319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>
            <a:outerShdw dist="35921" dir="2700000" algn="ctr" rotWithShape="0">
              <a:schemeClr val="tx1"/>
            </a:outerShdw>
          </a:effec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en-US" sz="4400" b="1">
                <a:solidFill>
                  <a:srgbClr val="3E7C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uneiform" pitchFamily="2" charset="0"/>
              </a:rPr>
              <a:t>Another Nuclear Power?</a:t>
            </a:r>
          </a:p>
        </p:txBody>
      </p:sp>
      <p:pic>
        <p:nvPicPr>
          <p:cNvPr id="57347" name="Picture 3" descr="Iran nukes-1"/>
          <p:cNvPicPr>
            <a:picLocks noChangeAspect="1" noChangeArrowheads="1"/>
          </p:cNvPicPr>
          <p:nvPr/>
        </p:nvPicPr>
        <p:blipFill>
          <a:blip r:embed="rId2" cstate="print">
            <a:lum bright="-6000" contrast="6000"/>
          </a:blip>
          <a:srcRect/>
          <a:stretch>
            <a:fillRect/>
          </a:stretch>
        </p:blipFill>
        <p:spPr bwMode="auto">
          <a:xfrm>
            <a:off x="838200" y="1905000"/>
            <a:ext cx="2743200" cy="2090738"/>
          </a:xfrm>
          <a:prstGeom prst="rect">
            <a:avLst/>
          </a:prstGeom>
          <a:noFill/>
          <a:ln w="9525">
            <a:solidFill>
              <a:srgbClr val="336600"/>
            </a:solidFill>
            <a:miter lim="800000"/>
            <a:headEnd/>
            <a:tailEnd/>
          </a:ln>
        </p:spPr>
      </p:pic>
      <p:sp>
        <p:nvSpPr>
          <p:cNvPr id="57348" name="Text Box 4"/>
          <p:cNvSpPr txBox="1">
            <a:spLocks noChangeArrowheads="1"/>
          </p:cNvSpPr>
          <p:nvPr/>
        </p:nvSpPr>
        <p:spPr bwMode="auto">
          <a:xfrm>
            <a:off x="228600" y="4724400"/>
            <a:ext cx="4267200" cy="8223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400" b="1">
                <a:latin typeface="Cuneiform" pitchFamily="2" charset="0"/>
              </a:rPr>
              <a:t>US satellite photo of Iranian nuclear facility near Arak.</a:t>
            </a:r>
          </a:p>
        </p:txBody>
      </p:sp>
      <p:pic>
        <p:nvPicPr>
          <p:cNvPr id="57349" name="Picture 5" descr="Iran nukes-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5800" y="2362200"/>
            <a:ext cx="4419600" cy="3876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WordArt 2"/>
          <p:cNvSpPr>
            <a:spLocks noChangeArrowheads="1" noChangeShapeType="1" noTextEdit="1"/>
          </p:cNvSpPr>
          <p:nvPr/>
        </p:nvSpPr>
        <p:spPr bwMode="auto">
          <a:xfrm>
            <a:off x="1752600" y="914400"/>
            <a:ext cx="5715000" cy="5029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5400" kern="10">
                <a:ln w="19050">
                  <a:solidFill>
                    <a:srgbClr val="DC0000"/>
                  </a:solidFill>
                  <a:round/>
                  <a:headEnd type="none" w="sm" len="sm"/>
                  <a:tailEnd type="none" w="sm" len="sm"/>
                </a:ln>
                <a:solidFill>
                  <a:srgbClr val="3E7C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lfredDrake"/>
              </a:rPr>
              <a:t>The</a:t>
            </a:r>
          </a:p>
          <a:p>
            <a:pPr algn="ctr"/>
            <a:r>
              <a:rPr lang="en-US" sz="5400" kern="10">
                <a:ln w="19050">
                  <a:solidFill>
                    <a:srgbClr val="DC0000"/>
                  </a:solidFill>
                  <a:round/>
                  <a:headEnd type="none" w="sm" len="sm"/>
                  <a:tailEnd type="none" w="sm" len="sm"/>
                </a:ln>
                <a:solidFill>
                  <a:srgbClr val="3E7C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lfredDrake"/>
              </a:rPr>
              <a:t>Iran-Iraq</a:t>
            </a:r>
          </a:p>
          <a:p>
            <a:pPr algn="ctr"/>
            <a:r>
              <a:rPr lang="en-US" sz="5400" kern="10">
                <a:ln w="19050">
                  <a:solidFill>
                    <a:srgbClr val="DC0000"/>
                  </a:solidFill>
                  <a:round/>
                  <a:headEnd type="none" w="sm" len="sm"/>
                  <a:tailEnd type="none" w="sm" len="sm"/>
                </a:ln>
                <a:solidFill>
                  <a:srgbClr val="3E7C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lfredDrake"/>
              </a:rPr>
              <a:t>War (1980-1988)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5" descr="100370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304800"/>
            <a:ext cx="8382000" cy="569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Rectangle 6"/>
          <p:cNvSpPr>
            <a:spLocks noChangeArrowheads="1"/>
          </p:cNvSpPr>
          <p:nvPr/>
        </p:nvSpPr>
        <p:spPr bwMode="auto">
          <a:xfrm rot="-908032">
            <a:off x="1828800" y="4191000"/>
            <a:ext cx="5529263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0">
                <a:solidFill>
                  <a:schemeClr val="folHlink"/>
                </a:solidFill>
                <a:latin typeface="Matura MT Script Capitals" pitchFamily="66" charset="0"/>
              </a:rPr>
              <a:t>IRAQ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609600" y="1143000"/>
            <a:ext cx="7772400" cy="409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500">
                <a:latin typeface="Helvetica"/>
                <a:cs typeface="Times New Roman" pitchFamily="18" charset="0"/>
              </a:rPr>
              <a:t>After WWI the  ____________ took over the territory of the Ottoman Turks and established the country of ______ </a:t>
            </a:r>
            <a:endParaRPr lang="en-US" sz="350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sz="3500">
                <a:latin typeface="Helvetica"/>
                <a:cs typeface="Times New Roman" pitchFamily="18" charset="0"/>
              </a:rPr>
              <a:t>They made the ruler someone that was friendly to them but in the ______ he was overthrown by some military leaders. </a:t>
            </a:r>
            <a:endParaRPr lang="en-US" sz="35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3733800" y="1143000"/>
            <a:ext cx="166528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rgbClr val="FF0000"/>
                </a:solidFill>
                <a:latin typeface="Comic Sans MS" pitchFamily="66" charset="0"/>
              </a:rPr>
              <a:t>British </a:t>
            </a:r>
          </a:p>
        </p:txBody>
      </p:sp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6781800" y="2286000"/>
            <a:ext cx="10382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rgbClr val="FF0000"/>
                </a:solidFill>
                <a:latin typeface="Comic Sans MS" pitchFamily="66" charset="0"/>
              </a:rPr>
              <a:t>Iraq</a:t>
            </a:r>
          </a:p>
        </p:txBody>
      </p:sp>
      <p:sp>
        <p:nvSpPr>
          <p:cNvPr id="22533" name="Text Box 5"/>
          <p:cNvSpPr txBox="1">
            <a:spLocks noChangeArrowheads="1"/>
          </p:cNvSpPr>
          <p:nvPr/>
        </p:nvSpPr>
        <p:spPr bwMode="auto">
          <a:xfrm>
            <a:off x="6629400" y="3581400"/>
            <a:ext cx="146526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chemeClr val="accent2"/>
                </a:solidFill>
                <a:latin typeface="Comic Sans MS" pitchFamily="66" charset="0"/>
              </a:rPr>
              <a:t>1950’s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autoUpdateAnimBg="0"/>
      <p:bldP spid="22532" grpId="0" autoUpdateAnimBg="0"/>
      <p:bldP spid="22533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457200" y="609600"/>
            <a:ext cx="7848600" cy="283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>
                <a:latin typeface="Helvetica"/>
                <a:cs typeface="Times New Roman" pitchFamily="18" charset="0"/>
              </a:rPr>
              <a:t>In 1979__________ __________ took control of the government.  He was a very harsh ruler of the country who limited personal freedoms of the countries people, media, and even had many of his political enemies executed.  </a:t>
            </a:r>
            <a:endParaRPr lang="en-US" sz="3000">
              <a:latin typeface="Times New Roman" pitchFamily="18" charset="0"/>
            </a:endParaRPr>
          </a:p>
        </p:txBody>
      </p:sp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2133600" y="609600"/>
            <a:ext cx="357028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rgbClr val="FF0000"/>
                </a:solidFill>
                <a:latin typeface="Comic Sans MS" pitchFamily="66" charset="0"/>
              </a:rPr>
              <a:t>Saddam  Hussein</a:t>
            </a:r>
          </a:p>
        </p:txBody>
      </p:sp>
      <p:pic>
        <p:nvPicPr>
          <p:cNvPr id="5124" name="Picture 9" descr="president_saddam_husain9_jpg_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3600" y="3581400"/>
            <a:ext cx="1905000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6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Iran – Iraq War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smtClean="0">
                <a:solidFill>
                  <a:srgbClr val="FF0000"/>
                </a:solidFill>
              </a:rPr>
              <a:t>in 1980, the Iran-Iraq war broke out because the two governments did 	not like each other, wanted each others oil supplies as well as water supplies.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There were over 1.5  million casualties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the US had to send warships in the area to protect their oil tankers 	from being attacked by one of the two sides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Although Iran was an enemy of the US, we secretly gave them arms during the Reagan years, which later lead to a major investigation here in the US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in 1988, the war ended with a tie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WordArt 2"/>
          <p:cNvSpPr>
            <a:spLocks noChangeArrowheads="1" noChangeShapeType="1" noTextEdit="1"/>
          </p:cNvSpPr>
          <p:nvPr/>
        </p:nvSpPr>
        <p:spPr bwMode="auto">
          <a:xfrm>
            <a:off x="1981200" y="1222375"/>
            <a:ext cx="5334000" cy="44164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5400" kern="10">
                <a:ln w="19050">
                  <a:solidFill>
                    <a:srgbClr val="DC0000"/>
                  </a:solidFill>
                  <a:round/>
                  <a:headEnd type="none" w="sm" len="sm"/>
                  <a:tailEnd type="none" w="sm" len="sm"/>
                </a:ln>
                <a:solidFill>
                  <a:srgbClr val="3E7C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lfredDrake"/>
              </a:rPr>
              <a:t>Iran under</a:t>
            </a:r>
          </a:p>
          <a:p>
            <a:pPr algn="ctr"/>
            <a:r>
              <a:rPr lang="en-US" sz="5400" kern="10">
                <a:ln w="19050">
                  <a:solidFill>
                    <a:srgbClr val="DC0000"/>
                  </a:solidFill>
                  <a:round/>
                  <a:headEnd type="none" w="sm" len="sm"/>
                  <a:tailEnd type="none" w="sm" len="sm"/>
                </a:ln>
                <a:solidFill>
                  <a:srgbClr val="3E7C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lfredDrake"/>
              </a:rPr>
              <a:t>shah reza pahlavi</a:t>
            </a:r>
          </a:p>
          <a:p>
            <a:pPr algn="ctr"/>
            <a:r>
              <a:rPr lang="en-US" sz="5400" kern="10">
                <a:ln w="19050">
                  <a:solidFill>
                    <a:srgbClr val="DC0000"/>
                  </a:solidFill>
                  <a:round/>
                  <a:headEnd type="none" w="sm" len="sm"/>
                  <a:tailEnd type="none" w="sm" len="sm"/>
                </a:ln>
                <a:solidFill>
                  <a:srgbClr val="3E7C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lfredDrake"/>
              </a:rPr>
              <a:t>(1953-1979)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1524000" y="76200"/>
            <a:ext cx="6172200" cy="13112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>
            <a:outerShdw dist="35921" dir="2700000" algn="ctr" rotWithShape="0">
              <a:schemeClr val="tx1"/>
            </a:outerShdw>
          </a:effec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en-US" sz="4400" b="1">
                <a:solidFill>
                  <a:srgbClr val="3E7C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uneiform" pitchFamily="2" charset="0"/>
              </a:rPr>
              <a:t>Shah Reza Pahlavi</a:t>
            </a:r>
            <a:br>
              <a:rPr lang="en-US" sz="4400" b="1">
                <a:solidFill>
                  <a:srgbClr val="3E7C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uneiform" pitchFamily="2" charset="0"/>
              </a:rPr>
            </a:br>
            <a:r>
              <a:rPr lang="en-US" sz="3600" b="1">
                <a:solidFill>
                  <a:srgbClr val="3E7C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uneiform" pitchFamily="2" charset="0"/>
              </a:rPr>
              <a:t>(r. 1941 – 1977)</a:t>
            </a:r>
          </a:p>
        </p:txBody>
      </p:sp>
      <p:pic>
        <p:nvPicPr>
          <p:cNvPr id="24579" name="Picture 3" descr="Shah in full regalia"/>
          <p:cNvPicPr>
            <a:picLocks noChangeAspect="1" noChangeArrowheads="1"/>
          </p:cNvPicPr>
          <p:nvPr/>
        </p:nvPicPr>
        <p:blipFill>
          <a:blip r:embed="rId2" cstate="print">
            <a:lum bright="6000" contrast="6000"/>
          </a:blip>
          <a:srcRect/>
          <a:stretch>
            <a:fillRect/>
          </a:stretch>
        </p:blipFill>
        <p:spPr bwMode="auto">
          <a:xfrm>
            <a:off x="609600" y="1524000"/>
            <a:ext cx="3522663" cy="4953000"/>
          </a:xfrm>
          <a:prstGeom prst="rect">
            <a:avLst/>
          </a:prstGeom>
          <a:noFill/>
          <a:ln w="9525">
            <a:solidFill>
              <a:srgbClr val="336600"/>
            </a:solidFill>
            <a:miter lim="800000"/>
            <a:headEnd/>
            <a:tailEnd/>
          </a:ln>
        </p:spPr>
      </p:pic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4627563" y="2095500"/>
            <a:ext cx="4211637" cy="40449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185738" indent="-185738" eaLnBrk="0" hangingPunct="0">
              <a:spcAft>
                <a:spcPct val="15000"/>
              </a:spcAft>
              <a:buClr>
                <a:srgbClr val="DC0000"/>
              </a:buClr>
              <a:buSzPct val="100000"/>
              <a:buFont typeface="Wingdings" pitchFamily="2" charset="2"/>
              <a:buChar char="§"/>
            </a:pPr>
            <a:r>
              <a:rPr lang="en-US" sz="2800" b="1">
                <a:latin typeface="Comic Sans MS" pitchFamily="66" charset="0"/>
              </a:rPr>
              <a:t> </a:t>
            </a:r>
            <a:r>
              <a:rPr lang="en-US" sz="3200" b="1">
                <a:latin typeface="Cuneiform" pitchFamily="2" charset="0"/>
              </a:rPr>
              <a:t>Institutes Western</a:t>
            </a:r>
            <a:br>
              <a:rPr lang="en-US" sz="3200" b="1">
                <a:latin typeface="Cuneiform" pitchFamily="2" charset="0"/>
              </a:rPr>
            </a:br>
            <a:r>
              <a:rPr lang="en-US" sz="3200" b="1">
                <a:latin typeface="Cuneiform" pitchFamily="2" charset="0"/>
              </a:rPr>
              <a:t> reforms &amp; ties with</a:t>
            </a:r>
            <a:br>
              <a:rPr lang="en-US" sz="3200" b="1">
                <a:latin typeface="Cuneiform" pitchFamily="2" charset="0"/>
              </a:rPr>
            </a:br>
            <a:r>
              <a:rPr lang="en-US" sz="3200" b="1">
                <a:latin typeface="Cuneiform" pitchFamily="2" charset="0"/>
              </a:rPr>
              <a:t> the West .</a:t>
            </a:r>
          </a:p>
          <a:p>
            <a:pPr marL="185738" indent="-185738" eaLnBrk="0" hangingPunct="0">
              <a:spcAft>
                <a:spcPct val="15000"/>
              </a:spcAft>
              <a:buClr>
                <a:srgbClr val="DC0000"/>
              </a:buClr>
              <a:buSzPct val="100000"/>
              <a:buFont typeface="Wingdings" pitchFamily="2" charset="2"/>
              <a:buChar char="§"/>
            </a:pPr>
            <a:r>
              <a:rPr lang="en-US" sz="3200" b="1">
                <a:latin typeface="Cuneiform" pitchFamily="2" charset="0"/>
              </a:rPr>
              <a:t> But, the majority of</a:t>
            </a:r>
            <a:br>
              <a:rPr lang="en-US" sz="3200" b="1">
                <a:latin typeface="Cuneiform" pitchFamily="2" charset="0"/>
              </a:rPr>
            </a:br>
            <a:r>
              <a:rPr lang="en-US" sz="3200" b="1">
                <a:latin typeface="Cuneiform" pitchFamily="2" charset="0"/>
              </a:rPr>
              <a:t> his people live in</a:t>
            </a:r>
            <a:br>
              <a:rPr lang="en-US" sz="3200" b="1">
                <a:latin typeface="Cuneiform" pitchFamily="2" charset="0"/>
              </a:rPr>
            </a:br>
            <a:r>
              <a:rPr lang="en-US" sz="3200" b="1">
                <a:latin typeface="Cuneiform" pitchFamily="2" charset="0"/>
              </a:rPr>
              <a:t> poverty.</a:t>
            </a:r>
          </a:p>
          <a:p>
            <a:pPr marL="185738" indent="-185738" eaLnBrk="0" hangingPunct="0">
              <a:spcAft>
                <a:spcPct val="15000"/>
              </a:spcAft>
              <a:buClr>
                <a:srgbClr val="DC0000"/>
              </a:buClr>
              <a:buSzPct val="100000"/>
              <a:buFont typeface="Wingdings" pitchFamily="2" charset="2"/>
              <a:buChar char="§"/>
            </a:pPr>
            <a:r>
              <a:rPr lang="en-US" sz="3200" b="1">
                <a:latin typeface="Cuneiform" pitchFamily="2" charset="0"/>
              </a:rPr>
              <a:t> Brutal suppression of</a:t>
            </a:r>
            <a:br>
              <a:rPr lang="en-US" sz="3200" b="1">
                <a:latin typeface="Cuneiform" pitchFamily="2" charset="0"/>
              </a:rPr>
            </a:br>
            <a:r>
              <a:rPr lang="en-US" sz="3200" b="1">
                <a:latin typeface="Cuneiform" pitchFamily="2" charset="0"/>
              </a:rPr>
              <a:t> dissidents </a:t>
            </a:r>
            <a:r>
              <a:rPr lang="en-US" sz="3200" b="1">
                <a:latin typeface="Cuneiform" pitchFamily="2" charset="0"/>
                <a:sym typeface="Wingdings" pitchFamily="2" charset="2"/>
              </a:rPr>
              <a:t> </a:t>
            </a:r>
            <a:r>
              <a:rPr lang="en-US" sz="3200" b="1" u="sng">
                <a:solidFill>
                  <a:srgbClr val="DC0000"/>
                </a:solidFill>
                <a:latin typeface="Cuneiform" pitchFamily="2" charset="0"/>
                <a:sym typeface="Wingdings" pitchFamily="2" charset="2"/>
              </a:rPr>
              <a:t>SAVAK</a:t>
            </a:r>
            <a:endParaRPr lang="en-US" sz="3200" b="1" u="sng">
              <a:solidFill>
                <a:srgbClr val="DC0000"/>
              </a:solidFill>
              <a:latin typeface="Cuneiform" pitchFamily="2" charset="0"/>
            </a:endParaRPr>
          </a:p>
        </p:txBody>
      </p:sp>
      <p:sp>
        <p:nvSpPr>
          <p:cNvPr id="24581" name="Text Box 5"/>
          <p:cNvSpPr txBox="1">
            <a:spLocks noChangeArrowheads="1"/>
          </p:cNvSpPr>
          <p:nvPr/>
        </p:nvSpPr>
        <p:spPr bwMode="auto">
          <a:xfrm>
            <a:off x="8534400" y="6477000"/>
            <a:ext cx="533400" cy="3048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400" b="1">
                <a:latin typeface="Comic Sans MS" pitchFamily="66" charset="0"/>
              </a:rPr>
              <a:t>Q5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1676400" y="152400"/>
            <a:ext cx="5867400" cy="13112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>
            <a:outerShdw dist="35921" dir="2700000" algn="ctr" rotWithShape="0">
              <a:schemeClr val="tx1"/>
            </a:outerShdw>
          </a:effec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en-US" sz="4000" b="1">
                <a:solidFill>
                  <a:srgbClr val="3E7C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uneiform" pitchFamily="2" charset="0"/>
              </a:rPr>
              <a:t>The Shah with Several American Presidents</a:t>
            </a:r>
          </a:p>
        </p:txBody>
      </p:sp>
      <p:pic>
        <p:nvPicPr>
          <p:cNvPr id="26627" name="Picture 3" descr="Shah &amp; Kennedy"/>
          <p:cNvPicPr>
            <a:picLocks noChangeAspect="1" noChangeArrowheads="1"/>
          </p:cNvPicPr>
          <p:nvPr/>
        </p:nvPicPr>
        <p:blipFill>
          <a:blip r:embed="rId2" cstate="print">
            <a:lum bright="6000" contrast="6000"/>
          </a:blip>
          <a:srcRect b="8888"/>
          <a:stretch>
            <a:fillRect/>
          </a:stretch>
        </p:blipFill>
        <p:spPr bwMode="auto">
          <a:xfrm>
            <a:off x="457200" y="1600200"/>
            <a:ext cx="3581400" cy="2576513"/>
          </a:xfrm>
          <a:prstGeom prst="rect">
            <a:avLst/>
          </a:prstGeom>
          <a:noFill/>
          <a:ln w="9525">
            <a:solidFill>
              <a:srgbClr val="336600"/>
            </a:solidFill>
            <a:miter lim="800000"/>
            <a:headEnd/>
            <a:tailEnd/>
          </a:ln>
        </p:spPr>
      </p:pic>
      <p:pic>
        <p:nvPicPr>
          <p:cNvPr id="26628" name="Picture 4"/>
          <p:cNvPicPr>
            <a:picLocks noChangeAspect="1" noChangeArrowheads="1"/>
          </p:cNvPicPr>
          <p:nvPr/>
        </p:nvPicPr>
        <p:blipFill>
          <a:blip r:embed="rId3" cstate="print">
            <a:lum bright="-6000" contrast="6000"/>
          </a:blip>
          <a:srcRect/>
          <a:stretch>
            <a:fillRect/>
          </a:stretch>
        </p:blipFill>
        <p:spPr bwMode="auto">
          <a:xfrm>
            <a:off x="5410200" y="1676400"/>
            <a:ext cx="3433763" cy="2574925"/>
          </a:xfrm>
          <a:prstGeom prst="rect">
            <a:avLst/>
          </a:prstGeom>
          <a:noFill/>
          <a:ln w="9525">
            <a:solidFill>
              <a:srgbClr val="336600"/>
            </a:solidFill>
            <a:miter lim="800000"/>
            <a:headEnd/>
            <a:tailEnd/>
          </a:ln>
        </p:spPr>
      </p:pic>
      <p:pic>
        <p:nvPicPr>
          <p:cNvPr id="26629" name="Picture 5" descr="Shah with Nixon"/>
          <p:cNvPicPr>
            <a:picLocks noChangeAspect="1" noChangeArrowheads="1"/>
          </p:cNvPicPr>
          <p:nvPr/>
        </p:nvPicPr>
        <p:blipFill>
          <a:blip r:embed="rId4" cstate="print">
            <a:lum contrast="6000"/>
          </a:blip>
          <a:srcRect t="3999"/>
          <a:stretch>
            <a:fillRect/>
          </a:stretch>
        </p:blipFill>
        <p:spPr bwMode="auto">
          <a:xfrm>
            <a:off x="3657600" y="3429000"/>
            <a:ext cx="2490788" cy="3048000"/>
          </a:xfrm>
          <a:prstGeom prst="rect">
            <a:avLst/>
          </a:prstGeom>
          <a:noFill/>
          <a:ln w="9525">
            <a:solidFill>
              <a:srgbClr val="336600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1447800" y="76200"/>
            <a:ext cx="6248400" cy="13112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>
            <a:outerShdw dist="35921" dir="2700000" algn="ctr" rotWithShape="0">
              <a:schemeClr val="tx1"/>
            </a:outerShdw>
          </a:effec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en-US" sz="4000" b="1">
                <a:solidFill>
                  <a:srgbClr val="3E7C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uneiform" pitchFamily="2" charset="0"/>
              </a:rPr>
              <a:t>Reasons for the </a:t>
            </a:r>
            <a:br>
              <a:rPr lang="en-US" sz="4000" b="1">
                <a:solidFill>
                  <a:srgbClr val="3E7C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uneiform" pitchFamily="2" charset="0"/>
              </a:rPr>
            </a:br>
            <a:r>
              <a:rPr lang="en-US" sz="4000" b="1">
                <a:solidFill>
                  <a:srgbClr val="3E7C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uneiform" pitchFamily="2" charset="0"/>
              </a:rPr>
              <a:t>Fall of the Shah</a:t>
            </a:r>
            <a:endParaRPr lang="en-US" sz="2800" b="1">
              <a:solidFill>
                <a:srgbClr val="3E7C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uneiform" pitchFamily="2" charset="0"/>
            </a:endParaRPr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533400" y="1600200"/>
            <a:ext cx="8458200" cy="4800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185738" indent="-185738" eaLnBrk="0" hangingPunct="0">
              <a:spcAft>
                <a:spcPct val="15000"/>
              </a:spcAft>
              <a:buClr>
                <a:srgbClr val="DC0000"/>
              </a:buClr>
              <a:buSzPct val="100000"/>
              <a:buFont typeface="Wingdings" pitchFamily="2" charset="2"/>
              <a:buChar char="§"/>
            </a:pPr>
            <a:r>
              <a:rPr lang="en-US" sz="2500" b="1">
                <a:latin typeface="Cuneiform" pitchFamily="2" charset="0"/>
              </a:rPr>
              <a:t> </a:t>
            </a:r>
            <a:r>
              <a:rPr lang="en-US" sz="2500" b="1">
                <a:solidFill>
                  <a:srgbClr val="FF0000"/>
                </a:solidFill>
                <a:latin typeface="Cuneiform" pitchFamily="2" charset="0"/>
              </a:rPr>
              <a:t>The Shah spent the oil profits for top of the line </a:t>
            </a:r>
            <a:br>
              <a:rPr lang="en-US" sz="2500" b="1">
                <a:solidFill>
                  <a:srgbClr val="FF0000"/>
                </a:solidFill>
                <a:latin typeface="Cuneiform" pitchFamily="2" charset="0"/>
              </a:rPr>
            </a:br>
            <a:r>
              <a:rPr lang="en-US" sz="2500" b="1">
                <a:solidFill>
                  <a:srgbClr val="FF0000"/>
                </a:solidFill>
                <a:latin typeface="Cuneiform" pitchFamily="2" charset="0"/>
              </a:rPr>
              <a:t> American military hardware.</a:t>
            </a:r>
            <a:r>
              <a:rPr lang="en-US" sz="2500" b="1">
                <a:latin typeface="Cuneiform" pitchFamily="2" charset="0"/>
              </a:rPr>
              <a:t/>
            </a:r>
            <a:br>
              <a:rPr lang="en-US" sz="2500" b="1">
                <a:latin typeface="Cuneiform" pitchFamily="2" charset="0"/>
              </a:rPr>
            </a:br>
            <a:endParaRPr lang="en-US" sz="2500" b="1">
              <a:latin typeface="Cuneiform" pitchFamily="2" charset="0"/>
            </a:endParaRPr>
          </a:p>
          <a:p>
            <a:pPr marL="185738" indent="-185738" eaLnBrk="0" hangingPunct="0">
              <a:spcAft>
                <a:spcPct val="15000"/>
              </a:spcAft>
              <a:buClr>
                <a:srgbClr val="DC0000"/>
              </a:buClr>
              <a:buSzPct val="100000"/>
              <a:buFont typeface="Wingdings" pitchFamily="2" charset="2"/>
              <a:buChar char="§"/>
            </a:pPr>
            <a:r>
              <a:rPr lang="en-US" sz="2500" b="1">
                <a:latin typeface="Cuneiform" pitchFamily="2" charset="0"/>
              </a:rPr>
              <a:t> Little money to reinvest back into the Iranian economy.</a:t>
            </a:r>
            <a:br>
              <a:rPr lang="en-US" sz="2500" b="1">
                <a:latin typeface="Cuneiform" pitchFamily="2" charset="0"/>
              </a:rPr>
            </a:br>
            <a:endParaRPr lang="en-US" sz="2500" b="1">
              <a:latin typeface="Cuneiform" pitchFamily="2" charset="0"/>
            </a:endParaRPr>
          </a:p>
          <a:p>
            <a:pPr marL="185738" indent="-185738" eaLnBrk="0" hangingPunct="0">
              <a:spcAft>
                <a:spcPct val="15000"/>
              </a:spcAft>
              <a:buClr>
                <a:srgbClr val="DC0000"/>
              </a:buClr>
              <a:buSzPct val="100000"/>
              <a:buFont typeface="Wingdings" pitchFamily="2" charset="2"/>
              <a:buChar char="§"/>
            </a:pPr>
            <a:r>
              <a:rPr lang="en-US" sz="2500" b="1">
                <a:latin typeface="Cuneiform" pitchFamily="2" charset="0"/>
              </a:rPr>
              <a:t> </a:t>
            </a:r>
            <a:r>
              <a:rPr lang="en-US" sz="2500" b="1">
                <a:solidFill>
                  <a:srgbClr val="FF0000"/>
                </a:solidFill>
                <a:latin typeface="Cuneiform" pitchFamily="2" charset="0"/>
              </a:rPr>
              <a:t>Religious leaders angry with the Shah for too much </a:t>
            </a:r>
            <a:br>
              <a:rPr lang="en-US" sz="2500" b="1">
                <a:solidFill>
                  <a:srgbClr val="FF0000"/>
                </a:solidFill>
                <a:latin typeface="Cuneiform" pitchFamily="2" charset="0"/>
              </a:rPr>
            </a:br>
            <a:r>
              <a:rPr lang="en-US" sz="2500" b="1">
                <a:solidFill>
                  <a:srgbClr val="FF0000"/>
                </a:solidFill>
                <a:latin typeface="Cuneiform" pitchFamily="2" charset="0"/>
              </a:rPr>
              <a:t> “Westernization.”</a:t>
            </a:r>
            <a:r>
              <a:rPr lang="en-US" sz="2500" b="1">
                <a:latin typeface="Cuneiform" pitchFamily="2" charset="0"/>
              </a:rPr>
              <a:t/>
            </a:r>
            <a:br>
              <a:rPr lang="en-US" sz="2500" b="1">
                <a:latin typeface="Cuneiform" pitchFamily="2" charset="0"/>
              </a:rPr>
            </a:br>
            <a:endParaRPr lang="en-US" sz="2500" b="1">
              <a:latin typeface="Cuneiform" pitchFamily="2" charset="0"/>
            </a:endParaRPr>
          </a:p>
          <a:p>
            <a:pPr marL="185738" indent="-185738" eaLnBrk="0" hangingPunct="0">
              <a:spcAft>
                <a:spcPct val="15000"/>
              </a:spcAft>
              <a:buClr>
                <a:srgbClr val="DC0000"/>
              </a:buClr>
              <a:buSzPct val="100000"/>
              <a:buFont typeface="Wingdings" pitchFamily="2" charset="2"/>
              <a:buChar char="§"/>
            </a:pPr>
            <a:r>
              <a:rPr lang="en-US" sz="2500" b="1">
                <a:latin typeface="Cuneiform" pitchFamily="2" charset="0"/>
              </a:rPr>
              <a:t> Government corruption.</a:t>
            </a:r>
            <a:br>
              <a:rPr lang="en-US" sz="2500" b="1">
                <a:latin typeface="Cuneiform" pitchFamily="2" charset="0"/>
              </a:rPr>
            </a:br>
            <a:endParaRPr lang="en-US" sz="2500" b="1">
              <a:latin typeface="Cuneiform" pitchFamily="2" charset="0"/>
            </a:endParaRPr>
          </a:p>
          <a:p>
            <a:pPr marL="185738" indent="-185738" eaLnBrk="0" hangingPunct="0">
              <a:spcAft>
                <a:spcPct val="15000"/>
              </a:spcAft>
              <a:buClr>
                <a:srgbClr val="DC0000"/>
              </a:buClr>
              <a:buSzPct val="100000"/>
              <a:buFont typeface="Wingdings" pitchFamily="2" charset="2"/>
              <a:buChar char="§"/>
            </a:pPr>
            <a:r>
              <a:rPr lang="en-US" sz="2500" b="1">
                <a:latin typeface="Cuneiform" pitchFamily="2" charset="0"/>
              </a:rPr>
              <a:t> The Shah’s constitutional violations of the basic human </a:t>
            </a:r>
            <a:br>
              <a:rPr lang="en-US" sz="2500" b="1">
                <a:latin typeface="Cuneiform" pitchFamily="2" charset="0"/>
              </a:rPr>
            </a:br>
            <a:r>
              <a:rPr lang="en-US" sz="2500" b="1">
                <a:latin typeface="Cuneiform" pitchFamily="2" charset="0"/>
              </a:rPr>
              <a:t> rights of his citizens.</a:t>
            </a:r>
            <a:endParaRPr lang="en-US" sz="2500" b="1" u="sng">
              <a:solidFill>
                <a:srgbClr val="DC0000"/>
              </a:solidFill>
              <a:latin typeface="Cuneiform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2"/>
          <p:cNvSpPr txBox="1">
            <a:spLocks noChangeArrowheads="1"/>
          </p:cNvSpPr>
          <p:nvPr/>
        </p:nvSpPr>
        <p:spPr bwMode="auto">
          <a:xfrm>
            <a:off x="1600200" y="152400"/>
            <a:ext cx="5943600" cy="13112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>
            <a:outerShdw dist="35921" dir="2700000" algn="ctr" rotWithShape="0">
              <a:schemeClr val="tx1"/>
            </a:outerShdw>
          </a:effec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en-US" sz="4400" b="1">
                <a:solidFill>
                  <a:srgbClr val="3E7C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uneiform" pitchFamily="2" charset="0"/>
              </a:rPr>
              <a:t>Ayatollah Khomeini</a:t>
            </a:r>
            <a:br>
              <a:rPr lang="en-US" sz="4400" b="1">
                <a:solidFill>
                  <a:srgbClr val="3E7C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uneiform" pitchFamily="2" charset="0"/>
              </a:rPr>
            </a:br>
            <a:r>
              <a:rPr lang="en-US" sz="3600" b="1">
                <a:solidFill>
                  <a:srgbClr val="3E7C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uneiform" pitchFamily="2" charset="0"/>
              </a:rPr>
              <a:t>(r. 1979-1989)</a:t>
            </a:r>
          </a:p>
        </p:txBody>
      </p:sp>
      <p:pic>
        <p:nvPicPr>
          <p:cNvPr id="32771" name="Picture 3" descr="khomeini"/>
          <p:cNvPicPr>
            <a:picLocks noChangeAspect="1" noChangeArrowheads="1"/>
          </p:cNvPicPr>
          <p:nvPr/>
        </p:nvPicPr>
        <p:blipFill>
          <a:blip r:embed="rId2" cstate="print">
            <a:lum contrast="6000"/>
          </a:blip>
          <a:srcRect l="2321" t="4839" r="2515" b="6451"/>
          <a:stretch>
            <a:fillRect/>
          </a:stretch>
        </p:blipFill>
        <p:spPr bwMode="auto">
          <a:xfrm>
            <a:off x="533400" y="1752600"/>
            <a:ext cx="3408363" cy="4572000"/>
          </a:xfrm>
          <a:prstGeom prst="rect">
            <a:avLst/>
          </a:prstGeom>
          <a:noFill/>
          <a:ln w="9525">
            <a:solidFill>
              <a:srgbClr val="336600"/>
            </a:solidFill>
            <a:miter lim="800000"/>
            <a:headEnd/>
            <a:tailEnd/>
          </a:ln>
        </p:spPr>
      </p:pic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4267200" y="1752600"/>
            <a:ext cx="4648200" cy="44577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Clr>
                <a:srgbClr val="DC0000"/>
              </a:buClr>
              <a:buFont typeface="Wingdings" pitchFamily="2" charset="2"/>
              <a:buChar char="§"/>
            </a:pPr>
            <a:r>
              <a:rPr lang="en-US" sz="2600" b="1">
                <a:latin typeface="Cuneiform" pitchFamily="2" charset="0"/>
              </a:rPr>
              <a:t> 1902 – 1989.</a:t>
            </a:r>
          </a:p>
          <a:p>
            <a:pPr eaLnBrk="0" hangingPunct="0">
              <a:spcBef>
                <a:spcPct val="50000"/>
              </a:spcBef>
              <a:buClr>
                <a:srgbClr val="DC0000"/>
              </a:buClr>
              <a:buFont typeface="Wingdings" pitchFamily="2" charset="2"/>
              <a:buChar char="§"/>
            </a:pPr>
            <a:r>
              <a:rPr lang="en-US" sz="2600" b="1">
                <a:latin typeface="Cuneiform" pitchFamily="2" charset="0"/>
              </a:rPr>
              <a:t> Became an Islamic scholar</a:t>
            </a:r>
            <a:br>
              <a:rPr lang="en-US" sz="2600" b="1">
                <a:latin typeface="Cuneiform" pitchFamily="2" charset="0"/>
              </a:rPr>
            </a:br>
            <a:r>
              <a:rPr lang="en-US" sz="2600" b="1">
                <a:latin typeface="Cuneiform" pitchFamily="2" charset="0"/>
              </a:rPr>
              <a:t>  (studied in Qom).</a:t>
            </a:r>
          </a:p>
          <a:p>
            <a:pPr eaLnBrk="0" hangingPunct="0">
              <a:spcBef>
                <a:spcPct val="50000"/>
              </a:spcBef>
              <a:buClr>
                <a:srgbClr val="DC0000"/>
              </a:buClr>
              <a:buFont typeface="Wingdings" pitchFamily="2" charset="2"/>
              <a:buChar char="§"/>
            </a:pPr>
            <a:r>
              <a:rPr lang="en-US" sz="2600" b="1">
                <a:latin typeface="Cuneiform" pitchFamily="2" charset="0"/>
              </a:rPr>
              <a:t> Began to speak out against </a:t>
            </a:r>
            <a:br>
              <a:rPr lang="en-US" sz="2600" b="1">
                <a:latin typeface="Cuneiform" pitchFamily="2" charset="0"/>
              </a:rPr>
            </a:br>
            <a:r>
              <a:rPr lang="en-US" sz="2600" b="1">
                <a:latin typeface="Cuneiform" pitchFamily="2" charset="0"/>
              </a:rPr>
              <a:t>  the Shah in the 1960s.</a:t>
            </a:r>
          </a:p>
          <a:p>
            <a:pPr eaLnBrk="0" hangingPunct="0">
              <a:spcBef>
                <a:spcPct val="50000"/>
              </a:spcBef>
              <a:buClr>
                <a:srgbClr val="DC0000"/>
              </a:buClr>
              <a:buFont typeface="Wingdings" pitchFamily="2" charset="2"/>
              <a:buChar char="§"/>
            </a:pPr>
            <a:r>
              <a:rPr lang="en-US" sz="2600" b="1">
                <a:latin typeface="Cuneiform" pitchFamily="2" charset="0"/>
              </a:rPr>
              <a:t> Arrested and imprisoned </a:t>
            </a:r>
            <a:br>
              <a:rPr lang="en-US" sz="2600" b="1">
                <a:latin typeface="Cuneiform" pitchFamily="2" charset="0"/>
              </a:rPr>
            </a:br>
            <a:r>
              <a:rPr lang="en-US" sz="2600" b="1">
                <a:latin typeface="Cuneiform" pitchFamily="2" charset="0"/>
              </a:rPr>
              <a:t>  several times by the Shah.</a:t>
            </a:r>
          </a:p>
          <a:p>
            <a:pPr eaLnBrk="0" hangingPunct="0">
              <a:spcBef>
                <a:spcPct val="50000"/>
              </a:spcBef>
              <a:buClr>
                <a:srgbClr val="DC0000"/>
              </a:buClr>
              <a:buFont typeface="Wingdings" pitchFamily="2" charset="2"/>
              <a:buChar char="§"/>
            </a:pPr>
            <a:r>
              <a:rPr lang="en-US" sz="2600" b="1">
                <a:latin typeface="Cuneiform" pitchFamily="2" charset="0"/>
              </a:rPr>
              <a:t> Deported in 1978 &amp; went </a:t>
            </a:r>
            <a:br>
              <a:rPr lang="en-US" sz="2600" b="1">
                <a:latin typeface="Cuneiform" pitchFamily="2" charset="0"/>
              </a:rPr>
            </a:br>
            <a:r>
              <a:rPr lang="en-US" sz="2600" b="1">
                <a:latin typeface="Cuneiform" pitchFamily="2" charset="0"/>
              </a:rPr>
              <a:t>  to France.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1000"/>
                                        <p:tgtEl>
                                          <p:spTgt spid="235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1000"/>
                                        <p:tgtEl>
                                          <p:spTgt spid="235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1000"/>
                                        <p:tgtEl>
                                          <p:spTgt spid="235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1000"/>
                                        <p:tgtEl>
                                          <p:spTgt spid="235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1000"/>
                                        <p:tgtEl>
                                          <p:spTgt spid="235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WordArt 2"/>
          <p:cNvSpPr>
            <a:spLocks noChangeArrowheads="1" noChangeShapeType="1" noTextEdit="1"/>
          </p:cNvSpPr>
          <p:nvPr/>
        </p:nvSpPr>
        <p:spPr bwMode="auto">
          <a:xfrm>
            <a:off x="2667000" y="838200"/>
            <a:ext cx="3733800" cy="50260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5400" kern="10">
                <a:ln w="19050">
                  <a:solidFill>
                    <a:srgbClr val="DC0000"/>
                  </a:solidFill>
                  <a:round/>
                  <a:headEnd type="none" w="sm" len="sm"/>
                  <a:tailEnd type="none" w="sm" len="sm"/>
                </a:ln>
                <a:solidFill>
                  <a:srgbClr val="3E7C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lfredDrake"/>
              </a:rPr>
              <a:t>The</a:t>
            </a:r>
          </a:p>
          <a:p>
            <a:pPr algn="ctr"/>
            <a:r>
              <a:rPr lang="en-US" sz="5400" kern="10">
                <a:ln w="19050">
                  <a:solidFill>
                    <a:srgbClr val="DC0000"/>
                  </a:solidFill>
                  <a:round/>
                  <a:headEnd type="none" w="sm" len="sm"/>
                  <a:tailEnd type="none" w="sm" len="sm"/>
                </a:ln>
                <a:solidFill>
                  <a:srgbClr val="3E7C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lfredDrake"/>
              </a:rPr>
              <a:t>Islamic</a:t>
            </a:r>
          </a:p>
          <a:p>
            <a:pPr algn="ctr"/>
            <a:r>
              <a:rPr lang="en-US" sz="5400" kern="10">
                <a:ln w="19050">
                  <a:solidFill>
                    <a:srgbClr val="DC0000"/>
                  </a:solidFill>
                  <a:round/>
                  <a:headEnd type="none" w="sm" len="sm"/>
                  <a:tailEnd type="none" w="sm" len="sm"/>
                </a:ln>
                <a:solidFill>
                  <a:srgbClr val="3E7C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lfredDrake"/>
              </a:rPr>
              <a:t>Republic</a:t>
            </a:r>
          </a:p>
          <a:p>
            <a:pPr algn="ctr"/>
            <a:r>
              <a:rPr lang="en-US" sz="5400" kern="10">
                <a:ln w="19050">
                  <a:solidFill>
                    <a:srgbClr val="DC0000"/>
                  </a:solidFill>
                  <a:round/>
                  <a:headEnd type="none" w="sm" len="sm"/>
                  <a:tailEnd type="none" w="sm" len="sm"/>
                </a:ln>
                <a:solidFill>
                  <a:srgbClr val="3E7C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lfredDrake"/>
              </a:rPr>
              <a:t>of Iran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 Box 2"/>
          <p:cNvSpPr txBox="1">
            <a:spLocks noChangeArrowheads="1"/>
          </p:cNvSpPr>
          <p:nvPr/>
        </p:nvSpPr>
        <p:spPr bwMode="auto">
          <a:xfrm>
            <a:off x="1676400" y="228600"/>
            <a:ext cx="5715000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>
            <a:outerShdw dist="35921" dir="2700000" algn="ctr" rotWithShape="0">
              <a:schemeClr val="tx1"/>
            </a:outerShdw>
          </a:effec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en-US" sz="4000" b="1">
                <a:solidFill>
                  <a:srgbClr val="3E7C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uneiform" pitchFamily="2" charset="0"/>
              </a:rPr>
              <a:t>The Khomeini Revolution</a:t>
            </a:r>
          </a:p>
        </p:txBody>
      </p:sp>
      <p:pic>
        <p:nvPicPr>
          <p:cNvPr id="41987" name="Picture 3" descr="Time-Iran vs the World"/>
          <p:cNvPicPr>
            <a:picLocks noChangeAspect="1" noChangeArrowheads="1"/>
          </p:cNvPicPr>
          <p:nvPr/>
        </p:nvPicPr>
        <p:blipFill>
          <a:blip r:embed="rId2" cstate="print">
            <a:lum contrast="6000"/>
          </a:blip>
          <a:srcRect/>
          <a:stretch>
            <a:fillRect/>
          </a:stretch>
        </p:blipFill>
        <p:spPr bwMode="auto">
          <a:xfrm>
            <a:off x="2514600" y="1066800"/>
            <a:ext cx="4164013" cy="5486400"/>
          </a:xfrm>
          <a:prstGeom prst="rect">
            <a:avLst/>
          </a:prstGeom>
          <a:noFill/>
          <a:ln w="9525">
            <a:solidFill>
              <a:srgbClr val="336600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ext Box 2"/>
          <p:cNvSpPr txBox="1">
            <a:spLocks noChangeArrowheads="1"/>
          </p:cNvSpPr>
          <p:nvPr/>
        </p:nvSpPr>
        <p:spPr bwMode="auto">
          <a:xfrm>
            <a:off x="1676400" y="152400"/>
            <a:ext cx="5715000" cy="13112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>
            <a:outerShdw dist="35921" dir="2700000" algn="ctr" rotWithShape="0">
              <a:schemeClr val="tx1"/>
            </a:outerShdw>
          </a:effec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en-US" sz="4000" b="1">
                <a:solidFill>
                  <a:srgbClr val="3E7C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uneiform" pitchFamily="2" charset="0"/>
              </a:rPr>
              <a:t>Iranian Supreme Leader Ayatollah Ali Khamenei</a:t>
            </a:r>
          </a:p>
        </p:txBody>
      </p:sp>
      <p:pic>
        <p:nvPicPr>
          <p:cNvPr id="54275" name="Picture 2" descr="http://wzus.ask.com/r?t=a&amp;d=us&amp;s=a&amp;c=p&amp;ti=1&amp;ai=30751&amp;l=dir&amp;o=10429&amp;sv=0a300515&amp;ip=44da0809&amp;u=http%3A%2F%2Fboortz.com%2Fimages%2Fayatollah_ali_khamene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19400" y="3429000"/>
            <a:ext cx="4038600" cy="320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4276" name="Rectangle 5"/>
          <p:cNvSpPr>
            <a:spLocks noChangeArrowheads="1"/>
          </p:cNvSpPr>
          <p:nvPr/>
        </p:nvSpPr>
        <p:spPr bwMode="auto">
          <a:xfrm>
            <a:off x="762000" y="1600200"/>
            <a:ext cx="7086600" cy="224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/>
              <a:t>The </a:t>
            </a:r>
            <a:r>
              <a:rPr lang="en-US" sz="2800">
                <a:solidFill>
                  <a:srgbClr val="FF0000"/>
                </a:solidFill>
              </a:rPr>
              <a:t>Supreme Leader of Iran</a:t>
            </a:r>
            <a:r>
              <a:rPr lang="en-US" sz="2800"/>
              <a:t>,  </a:t>
            </a:r>
            <a:r>
              <a:rPr lang="en-US" sz="2800">
                <a:solidFill>
                  <a:srgbClr val="FF0000"/>
                </a:solidFill>
              </a:rPr>
              <a:t>Ayatollah  Ali Khamenei </a:t>
            </a:r>
            <a:r>
              <a:rPr lang="en-US" sz="2800"/>
              <a:t>who is the commander-in-chief of the armed forces of Iran and has the final word in all aspects of foreign and domestic policies.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</TotalTime>
  <Words>423</Words>
  <Application>Microsoft Office PowerPoint</Application>
  <PresentationFormat>On-screen Show (4:3)</PresentationFormat>
  <Paragraphs>59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Iran – Iraq War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iggy</dc:creator>
  <cp:lastModifiedBy>iggy</cp:lastModifiedBy>
  <cp:revision>4</cp:revision>
  <dcterms:created xsi:type="dcterms:W3CDTF">2010-09-12T16:12:59Z</dcterms:created>
  <dcterms:modified xsi:type="dcterms:W3CDTF">2010-09-12T17:49:37Z</dcterms:modified>
</cp:coreProperties>
</file>