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56"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0" d="100"/>
          <a:sy n="40" d="100"/>
        </p:scale>
        <p:origin x="-79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B999F2-73FB-46E6-B547-5E5CCF2ADFC4}" type="datetimeFigureOut">
              <a:rPr lang="en-US" smtClean="0"/>
              <a:pPr/>
              <a:t>2/9/2011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2464E3-2030-4456-87B2-E2030D60025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5835DAC-8241-42B8-8197-7C93BF16F30E}" type="slidenum">
              <a:rPr lang="en-US"/>
              <a:pPr/>
              <a:t>8</a:t>
            </a:fld>
            <a:endParaRPr lang="en-US"/>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7452828-3BA2-4450-9848-A7EC256AC2E0}" type="slidenum">
              <a:rPr lang="en-US"/>
              <a:pPr/>
              <a:t>9</a:t>
            </a:fld>
            <a:endParaRPr lang="en-US"/>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Little red book,  was</a:t>
            </a:r>
            <a:r>
              <a:rPr lang="en-US" baseline="0" dirty="0" smtClean="0"/>
              <a:t> a collection of past speeches of Mao Zedong.</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6D232E6-2B80-4299-825D-0CD959BA6E54}" type="slidenum">
              <a:rPr lang="en-US"/>
              <a:pPr/>
              <a:t>12</a:t>
            </a:fld>
            <a:endParaRPr lang="en-US"/>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B3135C-E8E6-4754-945E-AF5DCBED49BC}" type="datetimeFigureOut">
              <a:rPr lang="en-US" smtClean="0"/>
              <a:pPr/>
              <a:t>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FC962-9BF5-46E9-A041-D6A46BBF919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B3135C-E8E6-4754-945E-AF5DCBED49BC}" type="datetimeFigureOut">
              <a:rPr lang="en-US" smtClean="0"/>
              <a:pPr/>
              <a:t>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FC962-9BF5-46E9-A041-D6A46BBF91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B3135C-E8E6-4754-945E-AF5DCBED49BC}" type="datetimeFigureOut">
              <a:rPr lang="en-US" smtClean="0"/>
              <a:pPr/>
              <a:t>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FC962-9BF5-46E9-A041-D6A46BBF919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B3135C-E8E6-4754-945E-AF5DCBED49BC}" type="datetimeFigureOut">
              <a:rPr lang="en-US" smtClean="0"/>
              <a:pPr/>
              <a:t>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FC962-9BF5-46E9-A041-D6A46BBF919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B3135C-E8E6-4754-945E-AF5DCBED49BC}" type="datetimeFigureOut">
              <a:rPr lang="en-US" smtClean="0"/>
              <a:pPr/>
              <a:t>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FC962-9BF5-46E9-A041-D6A46BBF919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B3135C-E8E6-4754-945E-AF5DCBED49BC}" type="datetimeFigureOut">
              <a:rPr lang="en-US" smtClean="0"/>
              <a:pPr/>
              <a:t>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FC962-9BF5-46E9-A041-D6A46BBF919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B3135C-E8E6-4754-945E-AF5DCBED49BC}" type="datetimeFigureOut">
              <a:rPr lang="en-US" smtClean="0"/>
              <a:pPr/>
              <a:t>2/9/2011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2FC962-9BF5-46E9-A041-D6A46BBF919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B3135C-E8E6-4754-945E-AF5DCBED49BC}" type="datetimeFigureOut">
              <a:rPr lang="en-US" smtClean="0"/>
              <a:pPr/>
              <a:t>2/9/2011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2FC962-9BF5-46E9-A041-D6A46BBF919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B3135C-E8E6-4754-945E-AF5DCBED49BC}" type="datetimeFigureOut">
              <a:rPr lang="en-US" smtClean="0"/>
              <a:pPr/>
              <a:t>2/9/2011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2FC962-9BF5-46E9-A041-D6A46BBF919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B3135C-E8E6-4754-945E-AF5DCBED49BC}" type="datetimeFigureOut">
              <a:rPr lang="en-US" smtClean="0"/>
              <a:pPr/>
              <a:t>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FC962-9BF5-46E9-A041-D6A46BBF919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B3135C-E8E6-4754-945E-AF5DCBED49BC}" type="datetimeFigureOut">
              <a:rPr lang="en-US" smtClean="0"/>
              <a:pPr/>
              <a:t>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FC962-9BF5-46E9-A041-D6A46BBF919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B3135C-E8E6-4754-945E-AF5DCBED49BC}" type="datetimeFigureOut">
              <a:rPr lang="en-US" smtClean="0"/>
              <a:pPr/>
              <a:t>2/9/2011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2FC962-9BF5-46E9-A041-D6A46BBF919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4.jpeg"/><Relationship Id="rId5" Type="http://schemas.openxmlformats.org/officeDocument/2006/relationships/image" Target="../media/image9.jpeg"/><Relationship Id="rId10" Type="http://schemas.openxmlformats.org/officeDocument/2006/relationships/hyperlink" Target="http://www.iisg.nl/~landsberger/sheji/sj-lec.html" TargetMode="External"/><Relationship Id="rId4" Type="http://schemas.openxmlformats.org/officeDocument/2006/relationships/image" Target="../media/image8.jpeg"/><Relationship Id="rId9"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WordArt 2"/>
          <p:cNvSpPr>
            <a:spLocks noChangeArrowheads="1" noChangeShapeType="1" noTextEdit="1"/>
          </p:cNvSpPr>
          <p:nvPr/>
        </p:nvSpPr>
        <p:spPr bwMode="auto">
          <a:xfrm>
            <a:off x="1752600" y="1219200"/>
            <a:ext cx="6400800" cy="4191000"/>
          </a:xfrm>
          <a:prstGeom prst="rect">
            <a:avLst/>
          </a:prstGeom>
        </p:spPr>
        <p:txBody>
          <a:bodyPr wrap="none" fromWordArt="1">
            <a:prstTxWarp prst="textPlain">
              <a:avLst>
                <a:gd name="adj" fmla="val 50000"/>
              </a:avLst>
            </a:prstTxWarp>
          </a:bodyPr>
          <a:lstStyle/>
          <a:p>
            <a:pPr algn="ctr"/>
            <a:r>
              <a:rPr lang="en-US" sz="3600" kern="10">
                <a:ln w="19050">
                  <a:solidFill>
                    <a:schemeClr val="tx1"/>
                  </a:solidFill>
                  <a:round/>
                  <a:headEnd type="none" w="sm" len="sm"/>
                  <a:tailEnd type="none" w="sm" len="sm"/>
                </a:ln>
                <a:solidFill>
                  <a:srgbClr val="F9C507"/>
                </a:solidFill>
                <a:effectLst>
                  <a:outerShdw dist="35921" dir="2700000" algn="ctr" rotWithShape="0">
                    <a:srgbClr val="990000"/>
                  </a:outerShdw>
                </a:effectLst>
                <a:latin typeface="OrientNarrow"/>
              </a:rPr>
              <a:t>The Great Leap</a:t>
            </a:r>
          </a:p>
          <a:p>
            <a:pPr algn="ctr"/>
            <a:r>
              <a:rPr lang="en-US" sz="3600" kern="10">
                <a:ln w="19050">
                  <a:solidFill>
                    <a:schemeClr val="tx1"/>
                  </a:solidFill>
                  <a:round/>
                  <a:headEnd type="none" w="sm" len="sm"/>
                  <a:tailEnd type="none" w="sm" len="sm"/>
                </a:ln>
                <a:solidFill>
                  <a:srgbClr val="F9C507"/>
                </a:solidFill>
                <a:effectLst>
                  <a:outerShdw dist="35921" dir="2700000" algn="ctr" rotWithShape="0">
                    <a:srgbClr val="990000"/>
                  </a:outerShdw>
                </a:effectLst>
                <a:latin typeface="OrientNarrow"/>
              </a:rPr>
              <a:t>Forward (or Backward?)</a:t>
            </a:r>
          </a:p>
          <a:p>
            <a:pPr algn="ctr"/>
            <a:r>
              <a:rPr lang="en-US" sz="3600" kern="10">
                <a:ln w="19050">
                  <a:solidFill>
                    <a:schemeClr val="tx1"/>
                  </a:solidFill>
                  <a:round/>
                  <a:headEnd type="none" w="sm" len="sm"/>
                  <a:tailEnd type="none" w="sm" len="sm"/>
                </a:ln>
                <a:solidFill>
                  <a:srgbClr val="F9C507"/>
                </a:solidFill>
                <a:effectLst>
                  <a:outerShdw dist="35921" dir="2700000" algn="ctr" rotWithShape="0">
                    <a:srgbClr val="990000"/>
                  </a:outerShdw>
                </a:effectLst>
                <a:latin typeface="OrientNarrow"/>
              </a:rPr>
              <a:t>1958-1961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74754"/>
                                        </p:tgtEl>
                                        <p:attrNameLst>
                                          <p:attrName>style.visibility</p:attrName>
                                        </p:attrNameLst>
                                      </p:cBhvr>
                                      <p:to>
                                        <p:strVal val="visible"/>
                                      </p:to>
                                    </p:set>
                                    <p:anim calcmode="lin" valueType="num">
                                      <p:cBhvr>
                                        <p:cTn id="7" dur="500" fill="hold"/>
                                        <p:tgtEl>
                                          <p:spTgt spid="74754"/>
                                        </p:tgtEl>
                                        <p:attrNameLst>
                                          <p:attrName>ppt_w</p:attrName>
                                        </p:attrNameLst>
                                      </p:cBhvr>
                                      <p:tavLst>
                                        <p:tav tm="0">
                                          <p:val>
                                            <p:strVal val="#ppt_w*0.05"/>
                                          </p:val>
                                        </p:tav>
                                        <p:tav tm="100000">
                                          <p:val>
                                            <p:strVal val="#ppt_w"/>
                                          </p:val>
                                        </p:tav>
                                      </p:tavLst>
                                    </p:anim>
                                    <p:anim calcmode="lin" valueType="num">
                                      <p:cBhvr>
                                        <p:cTn id="8" dur="500" fill="hold"/>
                                        <p:tgtEl>
                                          <p:spTgt spid="74754"/>
                                        </p:tgtEl>
                                        <p:attrNameLst>
                                          <p:attrName>ppt_h</p:attrName>
                                        </p:attrNameLst>
                                      </p:cBhvr>
                                      <p:tavLst>
                                        <p:tav tm="0">
                                          <p:val>
                                            <p:strVal val="#ppt_h"/>
                                          </p:val>
                                        </p:tav>
                                        <p:tav tm="100000">
                                          <p:val>
                                            <p:strVal val="#ppt_h"/>
                                          </p:val>
                                        </p:tav>
                                      </p:tavLst>
                                    </p:anim>
                                    <p:anim calcmode="lin" valueType="num">
                                      <p:cBhvr>
                                        <p:cTn id="9" dur="500" fill="hold"/>
                                        <p:tgtEl>
                                          <p:spTgt spid="74754"/>
                                        </p:tgtEl>
                                        <p:attrNameLst>
                                          <p:attrName>ppt_x</p:attrName>
                                        </p:attrNameLst>
                                      </p:cBhvr>
                                      <p:tavLst>
                                        <p:tav tm="0">
                                          <p:val>
                                            <p:strVal val="#ppt_x-.2"/>
                                          </p:val>
                                        </p:tav>
                                        <p:tav tm="100000">
                                          <p:val>
                                            <p:strVal val="#ppt_x"/>
                                          </p:val>
                                        </p:tav>
                                      </p:tavLst>
                                    </p:anim>
                                    <p:anim calcmode="lin" valueType="num">
                                      <p:cBhvr>
                                        <p:cTn id="10" dur="500" fill="hold"/>
                                        <p:tgtEl>
                                          <p:spTgt spid="74754"/>
                                        </p:tgtEl>
                                        <p:attrNameLst>
                                          <p:attrName>ppt_y</p:attrName>
                                        </p:attrNameLst>
                                      </p:cBhvr>
                                      <p:tavLst>
                                        <p:tav tm="0">
                                          <p:val>
                                            <p:strVal val="#ppt_y"/>
                                          </p:val>
                                        </p:tav>
                                        <p:tav tm="100000">
                                          <p:val>
                                            <p:strVal val="#ppt_y"/>
                                          </p:val>
                                        </p:tav>
                                      </p:tavLst>
                                    </p:anim>
                                    <p:animEffect transition="in" filter="fade">
                                      <p:cBhvr>
                                        <p:cTn id="11" dur="500"/>
                                        <p:tgtEl>
                                          <p:spTgt spid="74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4"/>
          <p:cNvPicPr>
            <a:picLocks noChangeAspect="1" noChangeArrowheads="1"/>
          </p:cNvPicPr>
          <p:nvPr/>
        </p:nvPicPr>
        <p:blipFill>
          <a:blip r:embed="rId2"/>
          <a:srcRect/>
          <a:stretch>
            <a:fillRect/>
          </a:stretch>
        </p:blipFill>
        <p:spPr bwMode="auto">
          <a:xfrm>
            <a:off x="2438400" y="0"/>
            <a:ext cx="4797425"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title"/>
          </p:nvPr>
        </p:nvSpPr>
        <p:spPr>
          <a:xfrm>
            <a:off x="1371600" y="304800"/>
            <a:ext cx="7086600" cy="914400"/>
          </a:xfrm>
          <a:effectLst>
            <a:outerShdw dist="35921" dir="2700000" algn="ctr" rotWithShape="0">
              <a:schemeClr val="tx1"/>
            </a:outerShdw>
          </a:effectLst>
        </p:spPr>
        <p:txBody>
          <a:bodyPr/>
          <a:lstStyle/>
          <a:p>
            <a:pPr eaLnBrk="1" hangingPunct="1">
              <a:defRPr/>
            </a:pPr>
            <a:r>
              <a:rPr lang="en-US" sz="4800" b="1" smtClean="0">
                <a:solidFill>
                  <a:srgbClr val="FFFF00"/>
                </a:solidFill>
                <a:latin typeface="OrientNarrow" pitchFamily="2" charset="0"/>
              </a:rPr>
              <a:t>Propaganda Poster</a:t>
            </a:r>
          </a:p>
        </p:txBody>
      </p:sp>
      <p:pic>
        <p:nvPicPr>
          <p:cNvPr id="50179" name="Picture 6" descr="Use and study Chairman Mao’s glorious philosophical thought in a big way, 1971"/>
          <p:cNvPicPr>
            <a:picLocks noGrp="1" noChangeAspect="1" noChangeArrowheads="1"/>
          </p:cNvPicPr>
          <p:nvPr>
            <p:ph idx="1"/>
          </p:nvPr>
        </p:nvPicPr>
        <p:blipFill>
          <a:blip r:embed="rId2"/>
          <a:srcRect/>
          <a:stretch>
            <a:fillRect/>
          </a:stretch>
        </p:blipFill>
        <p:spPr>
          <a:xfrm>
            <a:off x="1600200" y="1447800"/>
            <a:ext cx="6400800" cy="4656138"/>
          </a:xfrm>
          <a:ln>
            <a:solidFill>
              <a:schemeClr val="tx1"/>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e03-763"/>
          <p:cNvPicPr>
            <a:picLocks noChangeAspect="1" noChangeArrowheads="1"/>
          </p:cNvPicPr>
          <p:nvPr/>
        </p:nvPicPr>
        <p:blipFill>
          <a:blip r:embed="rId3"/>
          <a:srcRect/>
          <a:stretch>
            <a:fillRect/>
          </a:stretch>
        </p:blipFill>
        <p:spPr bwMode="auto">
          <a:xfrm>
            <a:off x="5367338" y="4219575"/>
            <a:ext cx="3810000" cy="2638425"/>
          </a:xfrm>
          <a:prstGeom prst="rect">
            <a:avLst/>
          </a:prstGeom>
          <a:noFill/>
          <a:ln w="9525">
            <a:noFill/>
            <a:miter lim="800000"/>
            <a:headEnd/>
            <a:tailEnd/>
          </a:ln>
        </p:spPr>
      </p:pic>
      <p:pic>
        <p:nvPicPr>
          <p:cNvPr id="53251" name="Picture 5" descr="Hold high the great red banner of Mao Zedong Thought--thoroughly smash the rotting counterrevolutionary revisionist line in literature and art, 1967"/>
          <p:cNvPicPr>
            <a:picLocks noChangeAspect="1" noChangeArrowheads="1"/>
          </p:cNvPicPr>
          <p:nvPr/>
        </p:nvPicPr>
        <p:blipFill>
          <a:blip r:embed="rId4"/>
          <a:srcRect/>
          <a:stretch>
            <a:fillRect/>
          </a:stretch>
        </p:blipFill>
        <p:spPr bwMode="auto">
          <a:xfrm>
            <a:off x="2600325" y="2636838"/>
            <a:ext cx="2800350" cy="4221162"/>
          </a:xfrm>
          <a:prstGeom prst="rect">
            <a:avLst/>
          </a:prstGeom>
          <a:noFill/>
          <a:ln w="9525">
            <a:noFill/>
            <a:miter lim="800000"/>
            <a:headEnd/>
            <a:tailEnd/>
          </a:ln>
        </p:spPr>
      </p:pic>
      <p:pic>
        <p:nvPicPr>
          <p:cNvPr id="53252" name="Picture 6" descr="e03-712"/>
          <p:cNvPicPr>
            <a:picLocks noChangeAspect="1" noChangeArrowheads="1"/>
          </p:cNvPicPr>
          <p:nvPr/>
        </p:nvPicPr>
        <p:blipFill>
          <a:blip r:embed="rId5"/>
          <a:srcRect/>
          <a:stretch>
            <a:fillRect/>
          </a:stretch>
        </p:blipFill>
        <p:spPr bwMode="auto">
          <a:xfrm>
            <a:off x="0" y="3048000"/>
            <a:ext cx="2828925" cy="3810000"/>
          </a:xfrm>
          <a:prstGeom prst="rect">
            <a:avLst/>
          </a:prstGeom>
          <a:noFill/>
          <a:ln w="9525">
            <a:noFill/>
            <a:miter lim="800000"/>
            <a:headEnd/>
            <a:tailEnd/>
          </a:ln>
        </p:spPr>
      </p:pic>
      <p:pic>
        <p:nvPicPr>
          <p:cNvPr id="53253" name="Picture 7" descr="e03-748"/>
          <p:cNvPicPr>
            <a:picLocks noChangeAspect="1" noChangeArrowheads="1"/>
          </p:cNvPicPr>
          <p:nvPr/>
        </p:nvPicPr>
        <p:blipFill>
          <a:blip r:embed="rId6"/>
          <a:srcRect/>
          <a:stretch>
            <a:fillRect/>
          </a:stretch>
        </p:blipFill>
        <p:spPr bwMode="auto">
          <a:xfrm>
            <a:off x="5326063" y="2060575"/>
            <a:ext cx="3851275" cy="2389188"/>
          </a:xfrm>
          <a:prstGeom prst="rect">
            <a:avLst/>
          </a:prstGeom>
          <a:noFill/>
          <a:ln w="9525">
            <a:noFill/>
            <a:miter lim="800000"/>
            <a:headEnd/>
            <a:tailEnd/>
          </a:ln>
        </p:spPr>
      </p:pic>
      <p:pic>
        <p:nvPicPr>
          <p:cNvPr id="53254" name="Picture 8" descr="g01-963"/>
          <p:cNvPicPr>
            <a:picLocks noChangeAspect="1" noChangeArrowheads="1"/>
          </p:cNvPicPr>
          <p:nvPr/>
        </p:nvPicPr>
        <p:blipFill>
          <a:blip r:embed="rId7"/>
          <a:srcRect/>
          <a:stretch>
            <a:fillRect/>
          </a:stretch>
        </p:blipFill>
        <p:spPr bwMode="auto">
          <a:xfrm>
            <a:off x="5843588" y="0"/>
            <a:ext cx="3333750" cy="2419350"/>
          </a:xfrm>
          <a:prstGeom prst="rect">
            <a:avLst/>
          </a:prstGeom>
          <a:noFill/>
          <a:ln w="9525">
            <a:noFill/>
            <a:miter lim="800000"/>
            <a:headEnd/>
            <a:tailEnd/>
          </a:ln>
        </p:spPr>
      </p:pic>
      <p:pic>
        <p:nvPicPr>
          <p:cNvPr id="53255" name="Picture 9" descr="Hold high the great red banner of Mao Zedong Thought to wage the Great Proletarian Cultural Revolution to the end--Revolution is no crime, to rebel is justified, ca. 1966"/>
          <p:cNvPicPr>
            <a:picLocks noChangeAspect="1" noChangeArrowheads="1"/>
          </p:cNvPicPr>
          <p:nvPr/>
        </p:nvPicPr>
        <p:blipFill>
          <a:blip r:embed="rId8"/>
          <a:srcRect/>
          <a:stretch>
            <a:fillRect/>
          </a:stretch>
        </p:blipFill>
        <p:spPr bwMode="auto">
          <a:xfrm>
            <a:off x="2084388" y="0"/>
            <a:ext cx="3810000" cy="2695575"/>
          </a:xfrm>
          <a:prstGeom prst="rect">
            <a:avLst/>
          </a:prstGeom>
          <a:noFill/>
          <a:ln w="9525">
            <a:noFill/>
            <a:miter lim="800000"/>
            <a:headEnd/>
            <a:tailEnd/>
          </a:ln>
        </p:spPr>
      </p:pic>
      <p:pic>
        <p:nvPicPr>
          <p:cNvPr id="53256" name="Picture 10" descr="g01-957"/>
          <p:cNvPicPr>
            <a:picLocks noChangeAspect="1" noChangeArrowheads="1"/>
          </p:cNvPicPr>
          <p:nvPr/>
        </p:nvPicPr>
        <p:blipFill>
          <a:blip r:embed="rId9"/>
          <a:srcRect/>
          <a:stretch>
            <a:fillRect/>
          </a:stretch>
        </p:blipFill>
        <p:spPr bwMode="auto">
          <a:xfrm>
            <a:off x="0" y="0"/>
            <a:ext cx="2700338" cy="3068638"/>
          </a:xfrm>
          <a:prstGeom prst="rect">
            <a:avLst/>
          </a:prstGeom>
          <a:noFill/>
          <a:ln w="9525">
            <a:noFill/>
            <a:miter lim="800000"/>
            <a:headEnd/>
            <a:tailEnd/>
          </a:ln>
        </p:spPr>
      </p:pic>
      <p:pic>
        <p:nvPicPr>
          <p:cNvPr id="113675" name="Picture 11" descr="Comrades! You are welcome to support the construction of agriculture, 1958">
            <a:hlinkClick r:id="rId10"/>
          </p:cNvPr>
          <p:cNvPicPr>
            <a:picLocks noChangeAspect="1" noChangeArrowheads="1"/>
          </p:cNvPicPr>
          <p:nvPr/>
        </p:nvPicPr>
        <p:blipFill>
          <a:blip r:embed="rId11"/>
          <a:srcRect/>
          <a:stretch>
            <a:fillRect/>
          </a:stretch>
        </p:blipFill>
        <p:spPr bwMode="auto">
          <a:xfrm>
            <a:off x="2373313" y="3141663"/>
            <a:ext cx="3887787" cy="2943225"/>
          </a:xfrm>
          <a:prstGeom prst="rect">
            <a:avLst/>
          </a:prstGeom>
          <a:noFill/>
          <a:ln w="9525">
            <a:noFill/>
            <a:miter lim="800000"/>
            <a:headEnd/>
            <a:tailEnd/>
          </a:ln>
        </p:spPr>
      </p:pic>
      <p:pic>
        <p:nvPicPr>
          <p:cNvPr id="113676" name="Picture 12" descr="Educated youth must go to the countryside to receive re-education from the Poor and Lower-Middle peasants!, 1969"/>
          <p:cNvPicPr>
            <a:picLocks noChangeAspect="1" noChangeArrowheads="1"/>
          </p:cNvPicPr>
          <p:nvPr/>
        </p:nvPicPr>
        <p:blipFill>
          <a:blip r:embed="rId12"/>
          <a:srcRect/>
          <a:stretch>
            <a:fillRect/>
          </a:stretch>
        </p:blipFill>
        <p:spPr bwMode="auto">
          <a:xfrm>
            <a:off x="2362200" y="457200"/>
            <a:ext cx="3810000" cy="26574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13676"/>
                                        </p:tgtEl>
                                        <p:attrNameLst>
                                          <p:attrName>style.visibility</p:attrName>
                                        </p:attrNameLst>
                                      </p:cBhvr>
                                      <p:to>
                                        <p:strVal val="visible"/>
                                      </p:to>
                                    </p:set>
                                    <p:animEffect transition="in" filter="barn(inHorizontal)">
                                      <p:cBhvr>
                                        <p:cTn id="7" dur="500"/>
                                        <p:tgtEl>
                                          <p:spTgt spid="11367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113675"/>
                                        </p:tgtEl>
                                        <p:attrNameLst>
                                          <p:attrName>style.visibility</p:attrName>
                                        </p:attrNameLst>
                                      </p:cBhvr>
                                      <p:to>
                                        <p:strVal val="visible"/>
                                      </p:to>
                                    </p:set>
                                    <p:animEffect transition="in" filter="barn(inHorizontal)">
                                      <p:cBhvr>
                                        <p:cTn id="12" dur="500"/>
                                        <p:tgtEl>
                                          <p:spTgt spid="113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371600" y="76200"/>
            <a:ext cx="7086600" cy="914400"/>
          </a:xfrm>
          <a:effectLst>
            <a:outerShdw dist="35921" dir="2700000" algn="ctr" rotWithShape="0">
              <a:schemeClr val="tx1"/>
            </a:outerShdw>
          </a:effectLst>
        </p:spPr>
        <p:txBody>
          <a:bodyPr/>
          <a:lstStyle/>
          <a:p>
            <a:pPr eaLnBrk="1" hangingPunct="1">
              <a:defRPr/>
            </a:pPr>
            <a:r>
              <a:rPr lang="en-US" sz="4800" b="1" smtClean="0">
                <a:solidFill>
                  <a:srgbClr val="FFFF00"/>
                </a:solidFill>
                <a:latin typeface="OrientNarrow" pitchFamily="2" charset="0"/>
              </a:rPr>
              <a:t>Great Leap Forward, 1958</a:t>
            </a:r>
          </a:p>
        </p:txBody>
      </p:sp>
      <p:sp>
        <p:nvSpPr>
          <p:cNvPr id="68611" name="Text Box 3"/>
          <p:cNvSpPr txBox="1">
            <a:spLocks noChangeArrowheads="1"/>
          </p:cNvSpPr>
          <p:nvPr/>
        </p:nvSpPr>
        <p:spPr bwMode="auto">
          <a:xfrm>
            <a:off x="1219200" y="1184275"/>
            <a:ext cx="7772400" cy="5662613"/>
          </a:xfrm>
          <a:prstGeom prst="rect">
            <a:avLst/>
          </a:prstGeom>
          <a:solidFill>
            <a:srgbClr val="000000"/>
          </a:solidFill>
          <a:ln w="12700">
            <a:noFill/>
            <a:miter lim="800000"/>
            <a:headEnd type="none" w="sm" len="sm"/>
            <a:tailEnd type="none" w="sm" len="sm"/>
          </a:ln>
        </p:spPr>
        <p:txBody>
          <a:bodyPr>
            <a:spAutoFit/>
          </a:bodyPr>
          <a:lstStyle/>
          <a:p>
            <a:pPr>
              <a:buClr>
                <a:srgbClr val="FFFF00"/>
              </a:buClr>
              <a:buFont typeface="Arial" pitchFamily="34" charset="0"/>
              <a:buChar char="►"/>
            </a:pPr>
            <a:r>
              <a:rPr lang="en-US" sz="2600" b="1">
                <a:solidFill>
                  <a:schemeClr val="bg1"/>
                </a:solidFill>
              </a:rPr>
              <a:t> </a:t>
            </a:r>
            <a:r>
              <a:rPr lang="en-US" b="1">
                <a:solidFill>
                  <a:schemeClr val="bg1"/>
                </a:solidFill>
                <a:latin typeface="Comic Sans MS" pitchFamily="66" charset="0"/>
              </a:rPr>
              <a:t>Set up a command economy which is what?</a:t>
            </a:r>
            <a:r>
              <a:rPr lang="en-US" b="1">
                <a:solidFill>
                  <a:schemeClr val="bg1"/>
                </a:solidFill>
              </a:rPr>
              <a:t> </a:t>
            </a:r>
          </a:p>
          <a:p>
            <a:pPr>
              <a:buClr>
                <a:srgbClr val="FFFF00"/>
              </a:buClr>
              <a:buFont typeface="Arial" pitchFamily="34" charset="0"/>
              <a:buNone/>
            </a:pPr>
            <a:endParaRPr lang="en-US" b="1">
              <a:solidFill>
                <a:schemeClr val="bg1"/>
              </a:solidFill>
            </a:endParaRPr>
          </a:p>
          <a:p>
            <a:pPr>
              <a:buClr>
                <a:srgbClr val="FFFF00"/>
              </a:buClr>
              <a:buFont typeface="Arial" pitchFamily="34" charset="0"/>
              <a:buChar char="►"/>
            </a:pPr>
            <a:r>
              <a:rPr lang="en-US" b="1">
                <a:solidFill>
                  <a:schemeClr val="bg1"/>
                </a:solidFill>
                <a:latin typeface="Comic Sans MS" pitchFamily="66" charset="0"/>
              </a:rPr>
              <a:t>5 year plan to increase agriculture</a:t>
            </a:r>
            <a:br>
              <a:rPr lang="en-US" b="1">
                <a:solidFill>
                  <a:schemeClr val="bg1"/>
                </a:solidFill>
                <a:latin typeface="Comic Sans MS" pitchFamily="66" charset="0"/>
              </a:rPr>
            </a:br>
            <a:r>
              <a:rPr lang="en-US" b="1">
                <a:solidFill>
                  <a:schemeClr val="bg1"/>
                </a:solidFill>
                <a:latin typeface="Comic Sans MS" pitchFamily="66" charset="0"/>
              </a:rPr>
              <a:t>   and industry</a:t>
            </a:r>
            <a:br>
              <a:rPr lang="en-US" b="1">
                <a:solidFill>
                  <a:schemeClr val="bg1"/>
                </a:solidFill>
                <a:latin typeface="Comic Sans MS" pitchFamily="66" charset="0"/>
              </a:rPr>
            </a:br>
            <a:r>
              <a:rPr lang="en-US" b="1">
                <a:solidFill>
                  <a:srgbClr val="FFFF00"/>
                </a:solidFill>
                <a:latin typeface="Comic Sans MS" pitchFamily="66" charset="0"/>
              </a:rPr>
              <a:t> </a:t>
            </a:r>
            <a:r>
              <a:rPr lang="en-US" b="1">
                <a:solidFill>
                  <a:srgbClr val="FF0000"/>
                </a:solidFill>
                <a:latin typeface="Comic Sans MS" pitchFamily="66" charset="0"/>
              </a:rPr>
              <a:t>Communes</a:t>
            </a:r>
          </a:p>
          <a:p>
            <a:pPr lvl="1">
              <a:buClr>
                <a:srgbClr val="F9C507"/>
              </a:buClr>
              <a:buFont typeface="PressWriter Symbols" pitchFamily="2" charset="2"/>
              <a:buChar char="e"/>
            </a:pPr>
            <a:r>
              <a:rPr lang="en-US" b="1">
                <a:solidFill>
                  <a:schemeClr val="bg1"/>
                </a:solidFill>
                <a:latin typeface="Comic Sans MS" pitchFamily="66" charset="0"/>
              </a:rPr>
              <a:t> Groups of people who live and work</a:t>
            </a:r>
            <a:br>
              <a:rPr lang="en-US" b="1">
                <a:solidFill>
                  <a:schemeClr val="bg1"/>
                </a:solidFill>
                <a:latin typeface="Comic Sans MS" pitchFamily="66" charset="0"/>
              </a:rPr>
            </a:br>
            <a:r>
              <a:rPr lang="en-US" b="1">
                <a:solidFill>
                  <a:schemeClr val="bg1"/>
                </a:solidFill>
                <a:latin typeface="Comic Sans MS" pitchFamily="66" charset="0"/>
              </a:rPr>
              <a:t>  together</a:t>
            </a:r>
          </a:p>
          <a:p>
            <a:pPr lvl="1">
              <a:buClr>
                <a:srgbClr val="F9C507"/>
              </a:buClr>
              <a:buFont typeface="PressWriter Symbols" pitchFamily="2" charset="2"/>
              <a:buChar char="e"/>
            </a:pPr>
            <a:r>
              <a:rPr lang="en-US" b="1">
                <a:solidFill>
                  <a:schemeClr val="bg1"/>
                </a:solidFill>
                <a:latin typeface="Comic Sans MS" pitchFamily="66" charset="0"/>
              </a:rPr>
              <a:t> Property held in common </a:t>
            </a:r>
          </a:p>
          <a:p>
            <a:pPr lvl="1">
              <a:buClr>
                <a:srgbClr val="F9C507"/>
              </a:buClr>
              <a:buFont typeface="PressWriter Symbols" pitchFamily="2" charset="2"/>
              <a:buChar char="e"/>
            </a:pPr>
            <a:r>
              <a:rPr lang="en-US" b="1">
                <a:solidFill>
                  <a:schemeClr val="bg1"/>
                </a:solidFill>
                <a:latin typeface="Comic Sans MS" pitchFamily="66" charset="0"/>
              </a:rPr>
              <a:t> Had production quotas</a:t>
            </a:r>
            <a:br>
              <a:rPr lang="en-US" b="1">
                <a:solidFill>
                  <a:schemeClr val="bg1"/>
                </a:solidFill>
                <a:latin typeface="Comic Sans MS" pitchFamily="66" charset="0"/>
              </a:rPr>
            </a:br>
            <a:endParaRPr lang="en-US" b="1">
              <a:solidFill>
                <a:schemeClr val="bg1"/>
              </a:solidFill>
              <a:latin typeface="Comic Sans MS" pitchFamily="66" charset="0"/>
            </a:endParaRPr>
          </a:p>
          <a:p>
            <a:pPr>
              <a:buClr>
                <a:srgbClr val="FFFF00"/>
              </a:buClr>
              <a:buFont typeface="Arial" pitchFamily="34" charset="0"/>
              <a:buChar char="►"/>
            </a:pPr>
            <a:r>
              <a:rPr lang="en-US" b="1">
                <a:solidFill>
                  <a:schemeClr val="bg1"/>
                </a:solidFill>
                <a:latin typeface="Comic Sans MS" pitchFamily="66" charset="0"/>
              </a:rPr>
              <a:t> Failed due to poor quality of </a:t>
            </a:r>
            <a:br>
              <a:rPr lang="en-US" b="1">
                <a:solidFill>
                  <a:schemeClr val="bg1"/>
                </a:solidFill>
                <a:latin typeface="Comic Sans MS" pitchFamily="66" charset="0"/>
              </a:rPr>
            </a:br>
            <a:r>
              <a:rPr lang="en-US" b="1">
                <a:solidFill>
                  <a:schemeClr val="bg1"/>
                </a:solidFill>
                <a:latin typeface="Comic Sans MS" pitchFamily="66" charset="0"/>
              </a:rPr>
              <a:t>   products, poor weather hurt</a:t>
            </a:r>
            <a:br>
              <a:rPr lang="en-US" b="1">
                <a:solidFill>
                  <a:schemeClr val="bg1"/>
                </a:solidFill>
                <a:latin typeface="Comic Sans MS" pitchFamily="66" charset="0"/>
              </a:rPr>
            </a:br>
            <a:r>
              <a:rPr lang="en-US" b="1">
                <a:solidFill>
                  <a:schemeClr val="bg1"/>
                </a:solidFill>
                <a:latin typeface="Comic Sans MS" pitchFamily="66" charset="0"/>
              </a:rPr>
              <a:t>   agriculture</a:t>
            </a:r>
          </a:p>
          <a:p>
            <a:pPr>
              <a:buClr>
                <a:srgbClr val="FFFF00"/>
              </a:buClr>
              <a:buFont typeface="Arial" pitchFamily="34" charset="0"/>
              <a:buChar char="►"/>
            </a:pPr>
            <a:r>
              <a:rPr lang="en-US" b="1">
                <a:solidFill>
                  <a:schemeClr val="bg1"/>
                </a:solidFill>
                <a:latin typeface="Comic Sans MS" pitchFamily="66" charset="0"/>
              </a:rPr>
              <a:t>Millions of Chinese starved during this period due to improper economic planning.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fade">
                                      <p:cBhvr>
                                        <p:cTn id="7" dur="500"/>
                                        <p:tgtEl>
                                          <p:spTgt spid="68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611">
                                            <p:txEl>
                                              <p:pRg st="2" end="2"/>
                                            </p:txEl>
                                          </p:spTgt>
                                        </p:tgtEl>
                                        <p:attrNameLst>
                                          <p:attrName>style.visibility</p:attrName>
                                        </p:attrNameLst>
                                      </p:cBhvr>
                                      <p:to>
                                        <p:strVal val="visible"/>
                                      </p:to>
                                    </p:set>
                                    <p:animEffect transition="in" filter="fade">
                                      <p:cBhvr>
                                        <p:cTn id="12" dur="500"/>
                                        <p:tgtEl>
                                          <p:spTgt spid="686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611">
                                            <p:txEl>
                                              <p:pRg st="3" end="3"/>
                                            </p:txEl>
                                          </p:spTgt>
                                        </p:tgtEl>
                                        <p:attrNameLst>
                                          <p:attrName>style.visibility</p:attrName>
                                        </p:attrNameLst>
                                      </p:cBhvr>
                                      <p:to>
                                        <p:strVal val="visible"/>
                                      </p:to>
                                    </p:set>
                                    <p:animEffect transition="in" filter="fade">
                                      <p:cBhvr>
                                        <p:cTn id="17" dur="500"/>
                                        <p:tgtEl>
                                          <p:spTgt spid="686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8611">
                                            <p:txEl>
                                              <p:pRg st="4" end="4"/>
                                            </p:txEl>
                                          </p:spTgt>
                                        </p:tgtEl>
                                        <p:attrNameLst>
                                          <p:attrName>style.visibility</p:attrName>
                                        </p:attrNameLst>
                                      </p:cBhvr>
                                      <p:to>
                                        <p:strVal val="visible"/>
                                      </p:to>
                                    </p:set>
                                    <p:animEffect transition="in" filter="fade">
                                      <p:cBhvr>
                                        <p:cTn id="22" dur="500"/>
                                        <p:tgtEl>
                                          <p:spTgt spid="686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8611">
                                            <p:txEl>
                                              <p:pRg st="5" end="5"/>
                                            </p:txEl>
                                          </p:spTgt>
                                        </p:tgtEl>
                                        <p:attrNameLst>
                                          <p:attrName>style.visibility</p:attrName>
                                        </p:attrNameLst>
                                      </p:cBhvr>
                                      <p:to>
                                        <p:strVal val="visible"/>
                                      </p:to>
                                    </p:set>
                                    <p:animEffect transition="in" filter="fade">
                                      <p:cBhvr>
                                        <p:cTn id="27" dur="500"/>
                                        <p:tgtEl>
                                          <p:spTgt spid="6861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8611">
                                            <p:txEl>
                                              <p:pRg st="6" end="6"/>
                                            </p:txEl>
                                          </p:spTgt>
                                        </p:tgtEl>
                                        <p:attrNameLst>
                                          <p:attrName>style.visibility</p:attrName>
                                        </p:attrNameLst>
                                      </p:cBhvr>
                                      <p:to>
                                        <p:strVal val="visible"/>
                                      </p:to>
                                    </p:set>
                                    <p:animEffect transition="in" filter="fade">
                                      <p:cBhvr>
                                        <p:cTn id="32" dur="500"/>
                                        <p:tgtEl>
                                          <p:spTgt spid="68611">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8611">
                                            <p:txEl>
                                              <p:pRg st="7" end="7"/>
                                            </p:txEl>
                                          </p:spTgt>
                                        </p:tgtEl>
                                        <p:attrNameLst>
                                          <p:attrName>style.visibility</p:attrName>
                                        </p:attrNameLst>
                                      </p:cBhvr>
                                      <p:to>
                                        <p:strVal val="visible"/>
                                      </p:to>
                                    </p:set>
                                    <p:animEffect transition="in" filter="fade">
                                      <p:cBhvr>
                                        <p:cTn id="37" dur="500"/>
                                        <p:tgtEl>
                                          <p:spTgt spid="686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371600" y="304800"/>
            <a:ext cx="7086600" cy="914400"/>
          </a:xfrm>
          <a:effectLst>
            <a:outerShdw dist="35921" dir="2700000" algn="ctr" rotWithShape="0">
              <a:schemeClr val="tx1"/>
            </a:outerShdw>
          </a:effectLst>
        </p:spPr>
        <p:txBody>
          <a:bodyPr/>
          <a:lstStyle/>
          <a:p>
            <a:pPr eaLnBrk="1" hangingPunct="1">
              <a:defRPr/>
            </a:pPr>
            <a:r>
              <a:rPr lang="en-US" sz="4800" b="1" smtClean="0">
                <a:solidFill>
                  <a:srgbClr val="FFFF00"/>
                </a:solidFill>
                <a:latin typeface="OrientNarrow" pitchFamily="2" charset="0"/>
              </a:rPr>
              <a:t>Communist China Under Mao</a:t>
            </a:r>
          </a:p>
        </p:txBody>
      </p:sp>
      <p:sp>
        <p:nvSpPr>
          <p:cNvPr id="52227" name="Text Box 3"/>
          <p:cNvSpPr txBox="1">
            <a:spLocks noChangeArrowheads="1"/>
          </p:cNvSpPr>
          <p:nvPr/>
        </p:nvSpPr>
        <p:spPr bwMode="auto">
          <a:xfrm>
            <a:off x="1600200" y="1524000"/>
            <a:ext cx="6781800" cy="4206875"/>
          </a:xfrm>
          <a:prstGeom prst="rect">
            <a:avLst/>
          </a:prstGeom>
          <a:solidFill>
            <a:srgbClr val="000000"/>
          </a:solidFill>
          <a:ln w="12700">
            <a:noFill/>
            <a:miter lim="800000"/>
            <a:headEnd type="none" w="sm" len="sm"/>
            <a:tailEnd type="none" w="sm" len="sm"/>
          </a:ln>
        </p:spPr>
        <p:txBody>
          <a:bodyPr>
            <a:spAutoFit/>
          </a:bodyPr>
          <a:lstStyle/>
          <a:p>
            <a:pPr>
              <a:buClr>
                <a:srgbClr val="FFFF00"/>
              </a:buClr>
              <a:buFont typeface="Arial" pitchFamily="34" charset="0"/>
              <a:buChar char="►"/>
            </a:pPr>
            <a:r>
              <a:rPr lang="en-US" sz="3000" b="1">
                <a:solidFill>
                  <a:schemeClr val="bg1"/>
                </a:solidFill>
                <a:latin typeface="Comic Sans MS" pitchFamily="66" charset="0"/>
              </a:rPr>
              <a:t> Industrialized China</a:t>
            </a:r>
          </a:p>
          <a:p>
            <a:pPr>
              <a:buClr>
                <a:srgbClr val="FFFF00"/>
              </a:buClr>
              <a:buFont typeface="Arial" pitchFamily="34" charset="0"/>
              <a:buChar char="►"/>
            </a:pPr>
            <a:r>
              <a:rPr lang="en-US" sz="3000" b="1">
                <a:solidFill>
                  <a:schemeClr val="bg1"/>
                </a:solidFill>
                <a:latin typeface="Comic Sans MS" pitchFamily="66" charset="0"/>
              </a:rPr>
              <a:t> Increased literacy</a:t>
            </a:r>
          </a:p>
          <a:p>
            <a:pPr>
              <a:buClr>
                <a:srgbClr val="FFFF00"/>
              </a:buClr>
              <a:buFont typeface="Arial" pitchFamily="34" charset="0"/>
              <a:buChar char="►"/>
            </a:pPr>
            <a:r>
              <a:rPr lang="en-US" sz="3000" b="1">
                <a:solidFill>
                  <a:schemeClr val="bg1"/>
                </a:solidFill>
                <a:latin typeface="Comic Sans MS" pitchFamily="66" charset="0"/>
              </a:rPr>
              <a:t> Class privileges ended</a:t>
            </a:r>
          </a:p>
          <a:p>
            <a:pPr>
              <a:buClr>
                <a:srgbClr val="FFFF00"/>
              </a:buClr>
              <a:buFont typeface="Arial" pitchFamily="34" charset="0"/>
              <a:buChar char="►"/>
            </a:pPr>
            <a:r>
              <a:rPr lang="en-US" sz="3000" b="1">
                <a:solidFill>
                  <a:schemeClr val="bg1"/>
                </a:solidFill>
                <a:latin typeface="Comic Sans MS" pitchFamily="66" charset="0"/>
              </a:rPr>
              <a:t> Rural Chinese received health </a:t>
            </a:r>
            <a:br>
              <a:rPr lang="en-US" sz="3000" b="1">
                <a:solidFill>
                  <a:schemeClr val="bg1"/>
                </a:solidFill>
                <a:latin typeface="Comic Sans MS" pitchFamily="66" charset="0"/>
              </a:rPr>
            </a:br>
            <a:r>
              <a:rPr lang="en-US" sz="3000" b="1">
                <a:solidFill>
                  <a:schemeClr val="bg1"/>
                </a:solidFill>
                <a:latin typeface="Comic Sans MS" pitchFamily="66" charset="0"/>
              </a:rPr>
              <a:t>   care</a:t>
            </a:r>
          </a:p>
          <a:p>
            <a:pPr>
              <a:buClr>
                <a:srgbClr val="FFFF00"/>
              </a:buClr>
              <a:buFont typeface="Arial" pitchFamily="34" charset="0"/>
              <a:buChar char="►"/>
            </a:pPr>
            <a:r>
              <a:rPr lang="en-US" sz="3000" b="1">
                <a:solidFill>
                  <a:schemeClr val="bg1"/>
                </a:solidFill>
                <a:latin typeface="Comic Sans MS" pitchFamily="66" charset="0"/>
              </a:rPr>
              <a:t> One-party dictatorship</a:t>
            </a:r>
          </a:p>
          <a:p>
            <a:pPr>
              <a:buClr>
                <a:srgbClr val="FFFF00"/>
              </a:buClr>
              <a:buFont typeface="Arial" pitchFamily="34" charset="0"/>
              <a:buChar char="►"/>
            </a:pPr>
            <a:r>
              <a:rPr lang="en-US" sz="3000" b="1">
                <a:solidFill>
                  <a:schemeClr val="bg1"/>
                </a:solidFill>
                <a:latin typeface="Comic Sans MS" pitchFamily="66" charset="0"/>
              </a:rPr>
              <a:t> Denied people basic rights and </a:t>
            </a:r>
            <a:br>
              <a:rPr lang="en-US" sz="3000" b="1">
                <a:solidFill>
                  <a:schemeClr val="bg1"/>
                </a:solidFill>
                <a:latin typeface="Comic Sans MS" pitchFamily="66" charset="0"/>
              </a:rPr>
            </a:br>
            <a:r>
              <a:rPr lang="en-US" sz="3000" b="1">
                <a:solidFill>
                  <a:schemeClr val="bg1"/>
                </a:solidFill>
                <a:latin typeface="Comic Sans MS" pitchFamily="66" charset="0"/>
              </a:rPr>
              <a:t>   freedoms --&gt; Inner Mongolia,</a:t>
            </a:r>
            <a:br>
              <a:rPr lang="en-US" sz="3000" b="1">
                <a:solidFill>
                  <a:schemeClr val="bg1"/>
                </a:solidFill>
                <a:latin typeface="Comic Sans MS" pitchFamily="66" charset="0"/>
              </a:rPr>
            </a:br>
            <a:r>
              <a:rPr lang="en-US" sz="3000" b="1">
                <a:solidFill>
                  <a:schemeClr val="bg1"/>
                </a:solidFill>
                <a:latin typeface="Comic Sans MS" pitchFamily="66" charset="0"/>
              </a:rPr>
              <a:t>   Tibet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fade">
                                      <p:cBhvr>
                                        <p:cTn id="7" dur="500"/>
                                        <p:tgtEl>
                                          <p:spTgt spid="52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227">
                                            <p:txEl>
                                              <p:pRg st="1" end="1"/>
                                            </p:txEl>
                                          </p:spTgt>
                                        </p:tgtEl>
                                        <p:attrNameLst>
                                          <p:attrName>style.visibility</p:attrName>
                                        </p:attrNameLst>
                                      </p:cBhvr>
                                      <p:to>
                                        <p:strVal val="visible"/>
                                      </p:to>
                                    </p:set>
                                    <p:animEffect transition="in" filter="fade">
                                      <p:cBhvr>
                                        <p:cTn id="12" dur="500"/>
                                        <p:tgtEl>
                                          <p:spTgt spid="522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227">
                                            <p:txEl>
                                              <p:pRg st="2" end="2"/>
                                            </p:txEl>
                                          </p:spTgt>
                                        </p:tgtEl>
                                        <p:attrNameLst>
                                          <p:attrName>style.visibility</p:attrName>
                                        </p:attrNameLst>
                                      </p:cBhvr>
                                      <p:to>
                                        <p:strVal val="visible"/>
                                      </p:to>
                                    </p:set>
                                    <p:animEffect transition="in" filter="fade">
                                      <p:cBhvr>
                                        <p:cTn id="17" dur="500"/>
                                        <p:tgtEl>
                                          <p:spTgt spid="522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2227">
                                            <p:txEl>
                                              <p:pRg st="3" end="3"/>
                                            </p:txEl>
                                          </p:spTgt>
                                        </p:tgtEl>
                                        <p:attrNameLst>
                                          <p:attrName>style.visibility</p:attrName>
                                        </p:attrNameLst>
                                      </p:cBhvr>
                                      <p:to>
                                        <p:strVal val="visible"/>
                                      </p:to>
                                    </p:set>
                                    <p:animEffect transition="in" filter="fade">
                                      <p:cBhvr>
                                        <p:cTn id="22" dur="500"/>
                                        <p:tgtEl>
                                          <p:spTgt spid="522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2227">
                                            <p:txEl>
                                              <p:pRg st="4" end="4"/>
                                            </p:txEl>
                                          </p:spTgt>
                                        </p:tgtEl>
                                        <p:attrNameLst>
                                          <p:attrName>style.visibility</p:attrName>
                                        </p:attrNameLst>
                                      </p:cBhvr>
                                      <p:to>
                                        <p:strVal val="visible"/>
                                      </p:to>
                                    </p:set>
                                    <p:animEffect transition="in" filter="fade">
                                      <p:cBhvr>
                                        <p:cTn id="27" dur="500"/>
                                        <p:tgtEl>
                                          <p:spTgt spid="5222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2227">
                                            <p:txEl>
                                              <p:pRg st="5" end="5"/>
                                            </p:txEl>
                                          </p:spTgt>
                                        </p:tgtEl>
                                        <p:attrNameLst>
                                          <p:attrName>style.visibility</p:attrName>
                                        </p:attrNameLst>
                                      </p:cBhvr>
                                      <p:to>
                                        <p:strVal val="visible"/>
                                      </p:to>
                                    </p:set>
                                    <p:animEffect transition="in" filter="fade">
                                      <p:cBhvr>
                                        <p:cTn id="32" dur="500"/>
                                        <p:tgtEl>
                                          <p:spTgt spid="522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371600" y="304800"/>
            <a:ext cx="7086600" cy="914400"/>
          </a:xfrm>
          <a:effectLst>
            <a:outerShdw dist="35921" dir="2700000" algn="ctr" rotWithShape="0">
              <a:schemeClr val="tx1"/>
            </a:outerShdw>
          </a:effectLst>
        </p:spPr>
        <p:txBody>
          <a:bodyPr>
            <a:normAutofit fontScale="90000"/>
          </a:bodyPr>
          <a:lstStyle/>
          <a:p>
            <a:pPr eaLnBrk="1" hangingPunct="1">
              <a:defRPr/>
            </a:pPr>
            <a:r>
              <a:rPr lang="en-US" sz="4000" b="1" smtClean="0">
                <a:solidFill>
                  <a:srgbClr val="FFFF00"/>
                </a:solidFill>
                <a:latin typeface="OrientNarrow" pitchFamily="2" charset="0"/>
              </a:rPr>
              <a:t>Mao, Panchen Lama, </a:t>
            </a:r>
            <a:br>
              <a:rPr lang="en-US" sz="4000" b="1" smtClean="0">
                <a:solidFill>
                  <a:srgbClr val="FFFF00"/>
                </a:solidFill>
                <a:latin typeface="OrientNarrow" pitchFamily="2" charset="0"/>
              </a:rPr>
            </a:br>
            <a:r>
              <a:rPr lang="en-US" sz="4000" b="1" smtClean="0">
                <a:solidFill>
                  <a:srgbClr val="FFFF00"/>
                </a:solidFill>
                <a:latin typeface="OrientNarrow" pitchFamily="2" charset="0"/>
              </a:rPr>
              <a:t>Dalai Lama </a:t>
            </a:r>
            <a:br>
              <a:rPr lang="en-US" sz="4000" b="1" smtClean="0">
                <a:solidFill>
                  <a:srgbClr val="FFFF00"/>
                </a:solidFill>
                <a:latin typeface="OrientNarrow" pitchFamily="2" charset="0"/>
              </a:rPr>
            </a:br>
            <a:r>
              <a:rPr lang="en-US" sz="4000" b="1" smtClean="0">
                <a:solidFill>
                  <a:srgbClr val="FFFF00"/>
                </a:solidFill>
                <a:latin typeface="OrientNarrow" pitchFamily="2" charset="0"/>
              </a:rPr>
              <a:t>in Beijing, 1954</a:t>
            </a:r>
          </a:p>
        </p:txBody>
      </p:sp>
      <p:pic>
        <p:nvPicPr>
          <p:cNvPr id="33795" name="Picture 3" descr="mao6"/>
          <p:cNvPicPr>
            <a:picLocks noGrp="1" noChangeAspect="1" noChangeArrowheads="1"/>
          </p:cNvPicPr>
          <p:nvPr>
            <p:ph idx="1"/>
          </p:nvPr>
        </p:nvPicPr>
        <p:blipFill>
          <a:blip r:embed="rId2">
            <a:lum bright="6000" contrast="6000"/>
          </a:blip>
          <a:srcRect/>
          <a:stretch>
            <a:fillRect/>
          </a:stretch>
        </p:blipFill>
        <p:spPr>
          <a:xfrm>
            <a:off x="1295400" y="1905000"/>
            <a:ext cx="3930650" cy="4572000"/>
          </a:xfrm>
        </p:spPr>
      </p:pic>
      <p:sp>
        <p:nvSpPr>
          <p:cNvPr id="67590" name="Text Box 6"/>
          <p:cNvSpPr txBox="1">
            <a:spLocks noChangeArrowheads="1"/>
          </p:cNvSpPr>
          <p:nvPr/>
        </p:nvSpPr>
        <p:spPr bwMode="auto">
          <a:xfrm>
            <a:off x="5638800" y="2112963"/>
            <a:ext cx="2895600" cy="4457700"/>
          </a:xfrm>
          <a:prstGeom prst="rect">
            <a:avLst/>
          </a:prstGeom>
          <a:solidFill>
            <a:schemeClr val="tx1"/>
          </a:solidFill>
          <a:ln w="12700">
            <a:noFill/>
            <a:miter lim="800000"/>
            <a:headEnd type="none" w="sm" len="sm"/>
            <a:tailEnd type="none" w="sm" len="sm"/>
          </a:ln>
        </p:spPr>
        <p:txBody>
          <a:bodyPr>
            <a:spAutoFit/>
          </a:bodyPr>
          <a:lstStyle/>
          <a:p>
            <a:pPr>
              <a:spcBef>
                <a:spcPct val="50000"/>
              </a:spcBef>
              <a:buClr>
                <a:srgbClr val="FFFF00"/>
              </a:buClr>
              <a:buFont typeface="Arial" pitchFamily="34" charset="0"/>
              <a:buChar char="►"/>
            </a:pPr>
            <a:r>
              <a:rPr lang="en-US" sz="2600" b="1">
                <a:solidFill>
                  <a:schemeClr val="bg1"/>
                </a:solidFill>
                <a:latin typeface="Comic Sans MS" pitchFamily="66" charset="0"/>
              </a:rPr>
              <a:t> Tibet --&gt; an </a:t>
            </a:r>
            <a:br>
              <a:rPr lang="en-US" sz="2600" b="1">
                <a:solidFill>
                  <a:schemeClr val="bg1"/>
                </a:solidFill>
                <a:latin typeface="Comic Sans MS" pitchFamily="66" charset="0"/>
              </a:rPr>
            </a:br>
            <a:r>
              <a:rPr lang="en-US" sz="2600" b="1">
                <a:solidFill>
                  <a:schemeClr val="bg1"/>
                </a:solidFill>
                <a:latin typeface="Comic Sans MS" pitchFamily="66" charset="0"/>
              </a:rPr>
              <a:t>   autonomous</a:t>
            </a:r>
            <a:br>
              <a:rPr lang="en-US" sz="2600" b="1">
                <a:solidFill>
                  <a:schemeClr val="bg1"/>
                </a:solidFill>
                <a:latin typeface="Comic Sans MS" pitchFamily="66" charset="0"/>
              </a:rPr>
            </a:br>
            <a:r>
              <a:rPr lang="en-US" sz="2600" b="1">
                <a:solidFill>
                  <a:schemeClr val="bg1"/>
                </a:solidFill>
                <a:latin typeface="Comic Sans MS" pitchFamily="66" charset="0"/>
              </a:rPr>
              <a:t>   area.</a:t>
            </a:r>
          </a:p>
          <a:p>
            <a:pPr>
              <a:spcBef>
                <a:spcPct val="50000"/>
              </a:spcBef>
              <a:buClr>
                <a:srgbClr val="FFFF00"/>
              </a:buClr>
              <a:buFont typeface="Arial" pitchFamily="34" charset="0"/>
              <a:buChar char="►"/>
            </a:pPr>
            <a:r>
              <a:rPr lang="en-US" sz="2600" b="1">
                <a:solidFill>
                  <a:schemeClr val="bg1"/>
                </a:solidFill>
                <a:latin typeface="Comic Sans MS" pitchFamily="66" charset="0"/>
              </a:rPr>
              <a:t> Tibet revolts against Chinese Government.</a:t>
            </a:r>
          </a:p>
          <a:p>
            <a:pPr>
              <a:spcBef>
                <a:spcPct val="50000"/>
              </a:spcBef>
              <a:buClr>
                <a:srgbClr val="FFFF00"/>
              </a:buClr>
              <a:buFont typeface="Arial" pitchFamily="34" charset="0"/>
              <a:buChar char="►"/>
            </a:pPr>
            <a:r>
              <a:rPr lang="en-US" sz="2600" b="1">
                <a:solidFill>
                  <a:srgbClr val="00FF00"/>
                </a:solidFill>
                <a:latin typeface="Comic Sans MS" pitchFamily="66" charset="0"/>
              </a:rPr>
              <a:t> </a:t>
            </a:r>
            <a:r>
              <a:rPr lang="en-US" sz="2600" b="1">
                <a:solidFill>
                  <a:srgbClr val="FF0000"/>
                </a:solidFill>
                <a:latin typeface="Comic Sans MS" pitchFamily="66" charset="0"/>
              </a:rPr>
              <a:t>Dalai Lama </a:t>
            </a:r>
            <a:r>
              <a:rPr lang="en-US" sz="2600" b="1">
                <a:solidFill>
                  <a:schemeClr val="bg1"/>
                </a:solidFill>
                <a:latin typeface="Comic Sans MS" pitchFamily="66" charset="0"/>
              </a:rPr>
              <a:t/>
            </a:r>
            <a:br>
              <a:rPr lang="en-US" sz="2600" b="1">
                <a:solidFill>
                  <a:schemeClr val="bg1"/>
                </a:solidFill>
                <a:latin typeface="Comic Sans MS" pitchFamily="66" charset="0"/>
              </a:rPr>
            </a:br>
            <a:r>
              <a:rPr lang="en-US" sz="2600" b="1">
                <a:solidFill>
                  <a:schemeClr val="bg1"/>
                </a:solidFill>
                <a:latin typeface="Comic Sans MS" pitchFamily="66" charset="0"/>
              </a:rPr>
              <a:t>   fled in the </a:t>
            </a:r>
            <a:br>
              <a:rPr lang="en-US" sz="2600" b="1">
                <a:solidFill>
                  <a:schemeClr val="bg1"/>
                </a:solidFill>
                <a:latin typeface="Comic Sans MS" pitchFamily="66" charset="0"/>
              </a:rPr>
            </a:br>
            <a:r>
              <a:rPr lang="en-US" sz="2600" b="1">
                <a:solidFill>
                  <a:schemeClr val="bg1"/>
                </a:solidFill>
                <a:latin typeface="Comic Sans MS" pitchFamily="66" charset="0"/>
              </a:rPr>
              <a:t>   late 1950s to</a:t>
            </a:r>
            <a:br>
              <a:rPr lang="en-US" sz="2600" b="1">
                <a:solidFill>
                  <a:schemeClr val="bg1"/>
                </a:solidFill>
                <a:latin typeface="Comic Sans MS" pitchFamily="66" charset="0"/>
              </a:rPr>
            </a:br>
            <a:r>
              <a:rPr lang="en-US" sz="2600" b="1">
                <a:solidFill>
                  <a:schemeClr val="bg1"/>
                </a:solidFill>
                <a:latin typeface="Comic Sans MS" pitchFamily="66" charset="0"/>
              </a:rPr>
              <a:t>   India.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590">
                                            <p:txEl>
                                              <p:pRg st="0" end="0"/>
                                            </p:txEl>
                                          </p:spTgt>
                                        </p:tgtEl>
                                        <p:attrNameLst>
                                          <p:attrName>style.visibility</p:attrName>
                                        </p:attrNameLst>
                                      </p:cBhvr>
                                      <p:to>
                                        <p:strVal val="visible"/>
                                      </p:to>
                                    </p:set>
                                    <p:animEffect transition="in" filter="fade">
                                      <p:cBhvr>
                                        <p:cTn id="7" dur="1000"/>
                                        <p:tgtEl>
                                          <p:spTgt spid="675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590">
                                            <p:txEl>
                                              <p:pRg st="1" end="1"/>
                                            </p:txEl>
                                          </p:spTgt>
                                        </p:tgtEl>
                                        <p:attrNameLst>
                                          <p:attrName>style.visibility</p:attrName>
                                        </p:attrNameLst>
                                      </p:cBhvr>
                                      <p:to>
                                        <p:strVal val="visible"/>
                                      </p:to>
                                    </p:set>
                                    <p:animEffect transition="in" filter="fade">
                                      <p:cBhvr>
                                        <p:cTn id="12" dur="1000"/>
                                        <p:tgtEl>
                                          <p:spTgt spid="675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7590">
                                            <p:txEl>
                                              <p:pRg st="2" end="2"/>
                                            </p:txEl>
                                          </p:spTgt>
                                        </p:tgtEl>
                                        <p:attrNameLst>
                                          <p:attrName>style.visibility</p:attrName>
                                        </p:attrNameLst>
                                      </p:cBhvr>
                                      <p:to>
                                        <p:strVal val="visible"/>
                                      </p:to>
                                    </p:set>
                                    <p:animEffect transition="in" filter="fade">
                                      <p:cBhvr>
                                        <p:cTn id="17" dur="1000"/>
                                        <p:tgtEl>
                                          <p:spTgt spid="6759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Text Box 4"/>
          <p:cNvSpPr txBox="1">
            <a:spLocks noChangeArrowheads="1"/>
          </p:cNvSpPr>
          <p:nvPr/>
        </p:nvSpPr>
        <p:spPr bwMode="auto">
          <a:xfrm>
            <a:off x="1524000" y="1447800"/>
            <a:ext cx="7162800" cy="3524250"/>
          </a:xfrm>
          <a:prstGeom prst="rect">
            <a:avLst/>
          </a:prstGeom>
          <a:solidFill>
            <a:schemeClr val="tx1"/>
          </a:solidFill>
          <a:ln w="12700">
            <a:noFill/>
            <a:miter lim="800000"/>
            <a:headEnd type="none" w="sm" len="sm"/>
            <a:tailEnd type="none" w="sm" len="sm"/>
          </a:ln>
        </p:spPr>
        <p:txBody>
          <a:bodyPr>
            <a:spAutoFit/>
          </a:bodyPr>
          <a:lstStyle/>
          <a:p>
            <a:pPr>
              <a:spcBef>
                <a:spcPct val="50000"/>
              </a:spcBef>
              <a:buClr>
                <a:srgbClr val="FFFF00"/>
              </a:buClr>
              <a:buFont typeface="Arial" pitchFamily="34" charset="0"/>
              <a:buChar char="►"/>
            </a:pPr>
            <a:r>
              <a:rPr lang="en-US" sz="2600" b="1">
                <a:solidFill>
                  <a:schemeClr val="bg1"/>
                </a:solidFill>
                <a:latin typeface="Comic Sans MS" pitchFamily="66" charset="0"/>
              </a:rPr>
              <a:t> Communist governments officially do not allow religion for fear of rebellion.</a:t>
            </a:r>
          </a:p>
          <a:p>
            <a:pPr>
              <a:spcBef>
                <a:spcPct val="50000"/>
              </a:spcBef>
              <a:buClr>
                <a:srgbClr val="FFFF00"/>
              </a:buClr>
              <a:buFont typeface="Arial" pitchFamily="34" charset="0"/>
              <a:buChar char="►"/>
            </a:pPr>
            <a:r>
              <a:rPr lang="en-US" sz="2600" b="1">
                <a:solidFill>
                  <a:srgbClr val="00FF00"/>
                </a:solidFill>
                <a:latin typeface="Comic Sans MS" pitchFamily="66" charset="0"/>
              </a:rPr>
              <a:t> </a:t>
            </a:r>
            <a:r>
              <a:rPr lang="en-US" sz="2600" b="1">
                <a:solidFill>
                  <a:srgbClr val="FF0000"/>
                </a:solidFill>
                <a:latin typeface="Comic Sans MS" pitchFamily="66" charset="0"/>
              </a:rPr>
              <a:t>Buddism </a:t>
            </a:r>
            <a:r>
              <a:rPr lang="en-US" b="1">
                <a:solidFill>
                  <a:schemeClr val="bg1"/>
                </a:solidFill>
              </a:rPr>
              <a:t>which believe what?</a:t>
            </a:r>
            <a:r>
              <a:rPr lang="en-US"/>
              <a:t> </a:t>
            </a:r>
            <a:endParaRPr lang="en-US" sz="2600" b="1">
              <a:latin typeface="Comic Sans MS" pitchFamily="66" charset="0"/>
            </a:endParaRPr>
          </a:p>
          <a:p>
            <a:pPr>
              <a:spcBef>
                <a:spcPct val="50000"/>
              </a:spcBef>
              <a:buClr>
                <a:srgbClr val="FFFF00"/>
              </a:buClr>
              <a:buFont typeface="Arial" pitchFamily="34" charset="0"/>
              <a:buChar char="►"/>
            </a:pPr>
            <a:r>
              <a:rPr lang="en-US" b="1">
                <a:solidFill>
                  <a:srgbClr val="FF0000"/>
                </a:solidFill>
              </a:rPr>
              <a:t>  </a:t>
            </a:r>
            <a:r>
              <a:rPr lang="en-US" b="1">
                <a:solidFill>
                  <a:srgbClr val="FF0000"/>
                </a:solidFill>
                <a:latin typeface="Comic Sans MS" pitchFamily="66" charset="0"/>
              </a:rPr>
              <a:t>Daoism </a:t>
            </a:r>
            <a:r>
              <a:rPr lang="en-US" b="1">
                <a:solidFill>
                  <a:schemeClr val="bg1"/>
                </a:solidFill>
                <a:latin typeface="Comic Sans MS" pitchFamily="66" charset="0"/>
              </a:rPr>
              <a:t>which believe what?</a:t>
            </a:r>
            <a:r>
              <a:rPr lang="en-US">
                <a:latin typeface="Comic Sans MS" pitchFamily="66" charset="0"/>
              </a:rPr>
              <a:t> </a:t>
            </a:r>
          </a:p>
          <a:p>
            <a:pPr>
              <a:spcBef>
                <a:spcPct val="50000"/>
              </a:spcBef>
              <a:buClr>
                <a:srgbClr val="FFFF00"/>
              </a:buClr>
              <a:buFont typeface="Arial" pitchFamily="34" charset="0"/>
              <a:buChar char="►"/>
            </a:pPr>
            <a:r>
              <a:rPr lang="en-US" b="1">
                <a:solidFill>
                  <a:schemeClr val="bg1"/>
                </a:solidFill>
                <a:latin typeface="Comic Sans MS" pitchFamily="66" charset="0"/>
              </a:rPr>
              <a:t>Many times these religions are mixed with _____________ </a:t>
            </a:r>
          </a:p>
          <a:p>
            <a:pPr>
              <a:spcBef>
                <a:spcPct val="50000"/>
              </a:spcBef>
              <a:buClr>
                <a:srgbClr val="FFFF00"/>
              </a:buClr>
              <a:buFont typeface="Arial" pitchFamily="34" charset="0"/>
              <a:buChar char="►"/>
            </a:pPr>
            <a:r>
              <a:rPr lang="en-US" b="1">
                <a:solidFill>
                  <a:srgbClr val="FF0000"/>
                </a:solidFill>
              </a:rPr>
              <a:t>Christianity and Islam </a:t>
            </a:r>
            <a:r>
              <a:rPr lang="en-US" b="1">
                <a:solidFill>
                  <a:schemeClr val="bg1"/>
                </a:solidFill>
              </a:rPr>
              <a:t>have many followers</a:t>
            </a:r>
            <a:endParaRPr lang="en-US" b="1">
              <a:solidFill>
                <a:srgbClr val="FF0000"/>
              </a:solidFill>
            </a:endParaRPr>
          </a:p>
        </p:txBody>
      </p:sp>
      <p:sp>
        <p:nvSpPr>
          <p:cNvPr id="118791" name="Text Box 7"/>
          <p:cNvSpPr txBox="1">
            <a:spLocks noChangeArrowheads="1"/>
          </p:cNvSpPr>
          <p:nvPr/>
        </p:nvSpPr>
        <p:spPr bwMode="auto">
          <a:xfrm>
            <a:off x="1600200" y="3886200"/>
            <a:ext cx="2209800" cy="457200"/>
          </a:xfrm>
          <a:prstGeom prst="rect">
            <a:avLst/>
          </a:prstGeom>
          <a:noFill/>
          <a:ln w="12700">
            <a:noFill/>
            <a:miter lim="800000"/>
            <a:headEnd type="none" w="sm" len="sm"/>
            <a:tailEnd type="none" w="sm" len="sm"/>
          </a:ln>
        </p:spPr>
        <p:txBody>
          <a:bodyPr>
            <a:spAutoFit/>
          </a:bodyPr>
          <a:lstStyle/>
          <a:p>
            <a:pPr>
              <a:spcBef>
                <a:spcPct val="50000"/>
              </a:spcBef>
            </a:pPr>
            <a:r>
              <a:rPr lang="en-US" b="1">
                <a:solidFill>
                  <a:srgbClr val="FF0000"/>
                </a:solidFill>
              </a:rPr>
              <a:t>Confucianism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788">
                                            <p:txEl>
                                              <p:pRg st="0" end="0"/>
                                            </p:txEl>
                                          </p:spTgt>
                                        </p:tgtEl>
                                        <p:attrNameLst>
                                          <p:attrName>style.visibility</p:attrName>
                                        </p:attrNameLst>
                                      </p:cBhvr>
                                      <p:to>
                                        <p:strVal val="visible"/>
                                      </p:to>
                                    </p:set>
                                    <p:animEffect transition="in" filter="fade">
                                      <p:cBhvr>
                                        <p:cTn id="7" dur="1000"/>
                                        <p:tgtEl>
                                          <p:spTgt spid="1187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8788">
                                            <p:txEl>
                                              <p:pRg st="1" end="1"/>
                                            </p:txEl>
                                          </p:spTgt>
                                        </p:tgtEl>
                                        <p:attrNameLst>
                                          <p:attrName>style.visibility</p:attrName>
                                        </p:attrNameLst>
                                      </p:cBhvr>
                                      <p:to>
                                        <p:strVal val="visible"/>
                                      </p:to>
                                    </p:set>
                                    <p:animEffect transition="in" filter="fade">
                                      <p:cBhvr>
                                        <p:cTn id="12" dur="1000"/>
                                        <p:tgtEl>
                                          <p:spTgt spid="1187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8788">
                                            <p:txEl>
                                              <p:pRg st="2" end="2"/>
                                            </p:txEl>
                                          </p:spTgt>
                                        </p:tgtEl>
                                        <p:attrNameLst>
                                          <p:attrName>style.visibility</p:attrName>
                                        </p:attrNameLst>
                                      </p:cBhvr>
                                      <p:to>
                                        <p:strVal val="visible"/>
                                      </p:to>
                                    </p:set>
                                    <p:animEffect transition="in" filter="fade">
                                      <p:cBhvr>
                                        <p:cTn id="17" dur="1000"/>
                                        <p:tgtEl>
                                          <p:spTgt spid="1187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8788">
                                            <p:txEl>
                                              <p:pRg st="3" end="3"/>
                                            </p:txEl>
                                          </p:spTgt>
                                        </p:tgtEl>
                                        <p:attrNameLst>
                                          <p:attrName>style.visibility</p:attrName>
                                        </p:attrNameLst>
                                      </p:cBhvr>
                                      <p:to>
                                        <p:strVal val="visible"/>
                                      </p:to>
                                    </p:set>
                                    <p:animEffect transition="in" filter="fade">
                                      <p:cBhvr>
                                        <p:cTn id="22" dur="1000"/>
                                        <p:tgtEl>
                                          <p:spTgt spid="11878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8791"/>
                                        </p:tgtEl>
                                        <p:attrNameLst>
                                          <p:attrName>style.visibility</p:attrName>
                                        </p:attrNameLst>
                                      </p:cBhvr>
                                      <p:to>
                                        <p:strVal val="visible"/>
                                      </p:to>
                                    </p:set>
                                    <p:animEffect transition="in" filter="fade">
                                      <p:cBhvr>
                                        <p:cTn id="27" dur="2000"/>
                                        <p:tgtEl>
                                          <p:spTgt spid="11879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8788">
                                            <p:txEl>
                                              <p:pRg st="4" end="4"/>
                                            </p:txEl>
                                          </p:spTgt>
                                        </p:tgtEl>
                                        <p:attrNameLst>
                                          <p:attrName>style.visibility</p:attrName>
                                        </p:attrNameLst>
                                      </p:cBhvr>
                                      <p:to>
                                        <p:strVal val="visible"/>
                                      </p:to>
                                    </p:set>
                                    <p:animEffect transition="in" filter="fade">
                                      <p:cBhvr>
                                        <p:cTn id="32" dur="1000"/>
                                        <p:tgtEl>
                                          <p:spTgt spid="11878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066800" y="228600"/>
            <a:ext cx="4419600" cy="1143000"/>
          </a:xfrm>
        </p:spPr>
        <p:txBody>
          <a:bodyPr/>
          <a:lstStyle/>
          <a:p>
            <a:pPr eaLnBrk="1" hangingPunct="1"/>
            <a:r>
              <a:rPr lang="en-US" smtClean="0"/>
              <a:t>China under Mao</a:t>
            </a:r>
          </a:p>
        </p:txBody>
      </p:sp>
      <p:sp>
        <p:nvSpPr>
          <p:cNvPr id="43011" name="Rectangle 3"/>
          <p:cNvSpPr>
            <a:spLocks noGrp="1" noChangeArrowheads="1"/>
          </p:cNvSpPr>
          <p:nvPr>
            <p:ph type="body" idx="1"/>
          </p:nvPr>
        </p:nvSpPr>
        <p:spPr>
          <a:xfrm>
            <a:off x="457200" y="1600200"/>
            <a:ext cx="5334000" cy="4495800"/>
          </a:xfrm>
        </p:spPr>
        <p:txBody>
          <a:bodyPr/>
          <a:lstStyle/>
          <a:p>
            <a:pPr eaLnBrk="1" hangingPunct="1">
              <a:lnSpc>
                <a:spcPct val="80000"/>
              </a:lnSpc>
            </a:pPr>
            <a:r>
              <a:rPr lang="en-US" sz="2100" smtClean="0"/>
              <a:t>Mao launched the Cultural Revolution in 1966 as a response to threats to his power from fellow CCP members.</a:t>
            </a:r>
          </a:p>
          <a:p>
            <a:pPr eaLnBrk="1" hangingPunct="1">
              <a:lnSpc>
                <a:spcPct val="80000"/>
              </a:lnSpc>
            </a:pPr>
            <a:r>
              <a:rPr lang="en-US" sz="2100" smtClean="0"/>
              <a:t>The Cultural Revolution created chaos throughout China, creating violence and driving many people to suicide. When Mao was informed of this issue, he allegedly commented: “People who try to commit suicide—don't attempt to save them! …China is such a populous nation, it is not as if we cannot do without a few people. ”</a:t>
            </a:r>
          </a:p>
          <a:p>
            <a:pPr eaLnBrk="1" hangingPunct="1">
              <a:lnSpc>
                <a:spcPct val="80000"/>
              </a:lnSpc>
            </a:pPr>
            <a:r>
              <a:rPr lang="en-US" sz="2100" smtClean="0"/>
              <a:t>Mao declared the Cultural Revolution finished in 1969, but most historians cite Mao’s death in 1976 as the true end of the Revolution.</a:t>
            </a:r>
          </a:p>
        </p:txBody>
      </p:sp>
      <p:pic>
        <p:nvPicPr>
          <p:cNvPr id="43012" name="Picture 4"/>
          <p:cNvPicPr>
            <a:picLocks noChangeAspect="1" noChangeArrowheads="1"/>
          </p:cNvPicPr>
          <p:nvPr/>
        </p:nvPicPr>
        <p:blipFill>
          <a:blip r:embed="rId2"/>
          <a:srcRect/>
          <a:stretch>
            <a:fillRect/>
          </a:stretch>
        </p:blipFill>
        <p:spPr bwMode="auto">
          <a:xfrm>
            <a:off x="6096000" y="1143000"/>
            <a:ext cx="2819400" cy="3829050"/>
          </a:xfrm>
          <a:prstGeom prst="rect">
            <a:avLst/>
          </a:prstGeom>
          <a:noFill/>
          <a:ln w="9525">
            <a:noFill/>
            <a:miter lim="800000"/>
            <a:headEnd/>
            <a:tailEnd/>
          </a:ln>
        </p:spPr>
      </p:pic>
      <p:sp>
        <p:nvSpPr>
          <p:cNvPr id="43013" name="Text Box 5"/>
          <p:cNvSpPr txBox="1">
            <a:spLocks noChangeArrowheads="1"/>
          </p:cNvSpPr>
          <p:nvPr/>
        </p:nvSpPr>
        <p:spPr bwMode="auto">
          <a:xfrm>
            <a:off x="6172200" y="4876800"/>
            <a:ext cx="2682875" cy="915988"/>
          </a:xfrm>
          <a:prstGeom prst="rect">
            <a:avLst/>
          </a:prstGeom>
          <a:noFill/>
          <a:ln w="9525">
            <a:noFill/>
            <a:miter lim="800000"/>
            <a:headEnd/>
            <a:tailEnd/>
          </a:ln>
        </p:spPr>
        <p:txBody>
          <a:bodyPr>
            <a:spAutoFit/>
          </a:bodyPr>
          <a:lstStyle/>
          <a:p>
            <a:pPr algn="ctr"/>
            <a:r>
              <a:rPr lang="en-US" sz="1800"/>
              <a:t>A Cultural Revolution poster featuring Mao as the “never-setting sun.”</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4" name="Rectangle 6"/>
          <p:cNvSpPr>
            <a:spLocks noGrp="1" noChangeArrowheads="1"/>
          </p:cNvSpPr>
          <p:nvPr>
            <p:ph type="body" idx="1"/>
          </p:nvPr>
        </p:nvSpPr>
        <p:spPr>
          <a:xfrm>
            <a:off x="228600" y="1295400"/>
            <a:ext cx="8686800" cy="2438400"/>
          </a:xfrm>
        </p:spPr>
        <p:txBody>
          <a:bodyPr/>
          <a:lstStyle/>
          <a:p>
            <a:pPr eaLnBrk="1" hangingPunct="1"/>
            <a:r>
              <a:rPr lang="en-US" altLang="ko-KR" sz="2800" smtClean="0">
                <a:latin typeface="Century Gothic" pitchFamily="34" charset="0"/>
                <a:ea typeface="굴림"/>
                <a:cs typeface="굴림"/>
              </a:rPr>
              <a:t>Any books including Chinese, western or any Asian books that weren't about the communism and Mao Zedong</a:t>
            </a:r>
          </a:p>
          <a:p>
            <a:pPr eaLnBrk="1" hangingPunct="1"/>
            <a:r>
              <a:rPr lang="en-US" altLang="ko-KR" sz="2800" smtClean="0">
                <a:latin typeface="Century Gothic" pitchFamily="34" charset="0"/>
                <a:ea typeface="굴림"/>
                <a:cs typeface="굴림"/>
              </a:rPr>
              <a:t>Nor any items that was linked or related to western culture.</a:t>
            </a:r>
          </a:p>
        </p:txBody>
      </p:sp>
      <p:sp>
        <p:nvSpPr>
          <p:cNvPr id="46083" name="Rectangle 7"/>
          <p:cNvSpPr>
            <a:spLocks noChangeArrowheads="1"/>
          </p:cNvSpPr>
          <p:nvPr/>
        </p:nvSpPr>
        <p:spPr bwMode="auto">
          <a:xfrm>
            <a:off x="0" y="0"/>
            <a:ext cx="9144000" cy="762000"/>
          </a:xfrm>
          <a:prstGeom prst="rect">
            <a:avLst/>
          </a:prstGeom>
          <a:noFill/>
          <a:ln w="9525">
            <a:noFill/>
            <a:miter lim="800000"/>
            <a:headEnd/>
            <a:tailEnd/>
          </a:ln>
        </p:spPr>
        <p:txBody>
          <a:bodyPr anchor="ctr"/>
          <a:lstStyle/>
          <a:p>
            <a:pPr algn="r"/>
            <a:r>
              <a:rPr lang="en-US" sz="4000">
                <a:solidFill>
                  <a:schemeClr val="tx2"/>
                </a:solidFill>
                <a:latin typeface="Century Gothic" pitchFamily="34" charset="0"/>
              </a:rPr>
              <a:t>Banned Items</a:t>
            </a:r>
          </a:p>
        </p:txBody>
      </p:sp>
      <p:pic>
        <p:nvPicPr>
          <p:cNvPr id="130056" name="Picture 8"/>
          <p:cNvPicPr>
            <a:picLocks noChangeAspect="1" noChangeArrowheads="1"/>
          </p:cNvPicPr>
          <p:nvPr/>
        </p:nvPicPr>
        <p:blipFill>
          <a:blip r:embed="rId2"/>
          <a:srcRect/>
          <a:stretch>
            <a:fillRect/>
          </a:stretch>
        </p:blipFill>
        <p:spPr bwMode="auto">
          <a:xfrm>
            <a:off x="381000" y="3886200"/>
            <a:ext cx="3124200" cy="2727325"/>
          </a:xfrm>
          <a:prstGeom prst="rect">
            <a:avLst/>
          </a:prstGeom>
          <a:noFill/>
          <a:ln w="9525">
            <a:noFill/>
            <a:miter lim="800000"/>
            <a:headEnd/>
            <a:tailEnd/>
          </a:ln>
        </p:spPr>
      </p:pic>
      <p:pic>
        <p:nvPicPr>
          <p:cNvPr id="130057" name="Picture 9"/>
          <p:cNvPicPr>
            <a:picLocks noChangeAspect="1" noChangeArrowheads="1"/>
          </p:cNvPicPr>
          <p:nvPr/>
        </p:nvPicPr>
        <p:blipFill>
          <a:blip r:embed="rId3"/>
          <a:srcRect/>
          <a:stretch>
            <a:fillRect/>
          </a:stretch>
        </p:blipFill>
        <p:spPr bwMode="auto">
          <a:xfrm>
            <a:off x="6172200" y="3810000"/>
            <a:ext cx="2609850" cy="2743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0054">
                                            <p:txEl>
                                              <p:pRg st="0" end="0"/>
                                            </p:txEl>
                                          </p:spTgt>
                                        </p:tgtEl>
                                        <p:attrNameLst>
                                          <p:attrName>style.visibility</p:attrName>
                                        </p:attrNameLst>
                                      </p:cBhvr>
                                      <p:to>
                                        <p:strVal val="visible"/>
                                      </p:to>
                                    </p:set>
                                    <p:anim calcmode="lin" valueType="num">
                                      <p:cBhvr>
                                        <p:cTn id="7" dur="1000" fill="hold"/>
                                        <p:tgtEl>
                                          <p:spTgt spid="130054">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3005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3005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30054">
                                            <p:txEl>
                                              <p:pRg st="1" end="1"/>
                                            </p:txEl>
                                          </p:spTgt>
                                        </p:tgtEl>
                                        <p:attrNameLst>
                                          <p:attrName>style.visibility</p:attrName>
                                        </p:attrNameLst>
                                      </p:cBhvr>
                                      <p:to>
                                        <p:strVal val="visible"/>
                                      </p:to>
                                    </p:set>
                                    <p:anim calcmode="lin" valueType="num">
                                      <p:cBhvr>
                                        <p:cTn id="14" dur="1000" fill="hold"/>
                                        <p:tgtEl>
                                          <p:spTgt spid="130054">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130054">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3005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5" presetClass="entr" presetSubtype="0" fill="hold" nodeType="clickEffect">
                                  <p:stCondLst>
                                    <p:cond delay="0"/>
                                  </p:stCondLst>
                                  <p:childTnLst>
                                    <p:set>
                                      <p:cBhvr>
                                        <p:cTn id="20" dur="1" fill="hold">
                                          <p:stCondLst>
                                            <p:cond delay="0"/>
                                          </p:stCondLst>
                                        </p:cTn>
                                        <p:tgtEl>
                                          <p:spTgt spid="130056"/>
                                        </p:tgtEl>
                                        <p:attrNameLst>
                                          <p:attrName>style.visibility</p:attrName>
                                        </p:attrNameLst>
                                      </p:cBhvr>
                                      <p:to>
                                        <p:strVal val="visible"/>
                                      </p:to>
                                    </p:set>
                                    <p:animEffect transition="in" filter="fade">
                                      <p:cBhvr>
                                        <p:cTn id="21" dur="2000"/>
                                        <p:tgtEl>
                                          <p:spTgt spid="130056"/>
                                        </p:tgtEl>
                                      </p:cBhvr>
                                    </p:animEffect>
                                    <p:anim calcmode="lin" valueType="num">
                                      <p:cBhvr>
                                        <p:cTn id="22" dur="2000" fill="hold"/>
                                        <p:tgtEl>
                                          <p:spTgt spid="130056"/>
                                        </p:tgtEl>
                                        <p:attrNameLst>
                                          <p:attrName>style.rotation</p:attrName>
                                        </p:attrNameLst>
                                      </p:cBhvr>
                                      <p:tavLst>
                                        <p:tav tm="0">
                                          <p:val>
                                            <p:fltVal val="720"/>
                                          </p:val>
                                        </p:tav>
                                        <p:tav tm="100000">
                                          <p:val>
                                            <p:fltVal val="0"/>
                                          </p:val>
                                        </p:tav>
                                      </p:tavLst>
                                    </p:anim>
                                    <p:anim calcmode="lin" valueType="num">
                                      <p:cBhvr>
                                        <p:cTn id="23" dur="2000" fill="hold"/>
                                        <p:tgtEl>
                                          <p:spTgt spid="130056"/>
                                        </p:tgtEl>
                                        <p:attrNameLst>
                                          <p:attrName>ppt_h</p:attrName>
                                        </p:attrNameLst>
                                      </p:cBhvr>
                                      <p:tavLst>
                                        <p:tav tm="0">
                                          <p:val>
                                            <p:fltVal val="0"/>
                                          </p:val>
                                        </p:tav>
                                        <p:tav tm="100000">
                                          <p:val>
                                            <p:strVal val="#ppt_h"/>
                                          </p:val>
                                        </p:tav>
                                      </p:tavLst>
                                    </p:anim>
                                    <p:anim calcmode="lin" valueType="num">
                                      <p:cBhvr>
                                        <p:cTn id="24" dur="2000" fill="hold"/>
                                        <p:tgtEl>
                                          <p:spTgt spid="130056"/>
                                        </p:tgtEl>
                                        <p:attrNameLst>
                                          <p:attrName>ppt_w</p:attrName>
                                        </p:attrNameLst>
                                      </p:cBhvr>
                                      <p:tavLst>
                                        <p:tav tm="0">
                                          <p:val>
                                            <p:fltVal val="0"/>
                                          </p:val>
                                        </p:tav>
                                        <p:tav tm="100000">
                                          <p:val>
                                            <p:strVal val="#ppt_w"/>
                                          </p:val>
                                        </p:tav>
                                      </p:tavLst>
                                    </p:anim>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130057"/>
                                        </p:tgtEl>
                                        <p:attrNameLst>
                                          <p:attrName>style.visibility</p:attrName>
                                        </p:attrNameLst>
                                      </p:cBhvr>
                                      <p:to>
                                        <p:strVal val="visible"/>
                                      </p:to>
                                    </p:set>
                                    <p:animEffect transition="in" filter="strips(downLeft)">
                                      <p:cBhvr>
                                        <p:cTn id="29" dur="500"/>
                                        <p:tgtEl>
                                          <p:spTgt spid="130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a:spLocks noChangeArrowheads="1"/>
          </p:cNvSpPr>
          <p:nvPr/>
        </p:nvSpPr>
        <p:spPr bwMode="auto">
          <a:xfrm>
            <a:off x="0" y="0"/>
            <a:ext cx="9144000" cy="762000"/>
          </a:xfrm>
          <a:prstGeom prst="rect">
            <a:avLst/>
          </a:prstGeom>
          <a:noFill/>
          <a:ln w="9525">
            <a:noFill/>
            <a:miter lim="800000"/>
            <a:headEnd/>
            <a:tailEnd/>
          </a:ln>
        </p:spPr>
        <p:txBody>
          <a:bodyPr anchor="ctr"/>
          <a:lstStyle/>
          <a:p>
            <a:pPr algn="r"/>
            <a:r>
              <a:rPr lang="en-US" sz="4000">
                <a:solidFill>
                  <a:schemeClr val="tx2"/>
                </a:solidFill>
                <a:latin typeface="Century Gothic" pitchFamily="34" charset="0"/>
              </a:rPr>
              <a:t>Public Humiliation Trials</a:t>
            </a:r>
          </a:p>
        </p:txBody>
      </p:sp>
      <p:sp>
        <p:nvSpPr>
          <p:cNvPr id="106502" name="Rectangle 6"/>
          <p:cNvSpPr>
            <a:spLocks noGrp="1" noChangeArrowheads="1"/>
          </p:cNvSpPr>
          <p:nvPr>
            <p:ph type="body" idx="1"/>
          </p:nvPr>
        </p:nvSpPr>
        <p:spPr>
          <a:xfrm>
            <a:off x="457200" y="1905000"/>
            <a:ext cx="8229600" cy="4525963"/>
          </a:xfrm>
        </p:spPr>
        <p:txBody>
          <a:bodyPr/>
          <a:lstStyle/>
          <a:p>
            <a:pPr eaLnBrk="1" hangingPunct="1"/>
            <a:r>
              <a:rPr lang="en-GB" sz="2800" smtClean="0">
                <a:latin typeface="Century Gothic" pitchFamily="34" charset="0"/>
              </a:rPr>
              <a:t>Pull hair</a:t>
            </a:r>
          </a:p>
          <a:p>
            <a:pPr eaLnBrk="1" hangingPunct="1"/>
            <a:r>
              <a:rPr lang="en-GB" sz="2800" smtClean="0">
                <a:latin typeface="Century Gothic" pitchFamily="34" charset="0"/>
              </a:rPr>
              <a:t>Force to drink water/ other liquids</a:t>
            </a:r>
          </a:p>
          <a:p>
            <a:pPr eaLnBrk="1" hangingPunct="1"/>
            <a:r>
              <a:rPr lang="en-GB" sz="2800" smtClean="0">
                <a:latin typeface="Century Gothic" pitchFamily="34" charset="0"/>
              </a:rPr>
              <a:t>Kneel in broken shards of glass</a:t>
            </a:r>
          </a:p>
          <a:p>
            <a:pPr eaLnBrk="1" hangingPunct="1"/>
            <a:r>
              <a:rPr lang="en-GB" sz="2800" smtClean="0">
                <a:latin typeface="Century Gothic" pitchFamily="34" charset="0"/>
              </a:rPr>
              <a:t>Have your alleged “crimes” called out to while kneeling in front of an audience</a:t>
            </a:r>
          </a:p>
          <a:p>
            <a:pPr eaLnBrk="1" hangingPunct="1"/>
            <a:r>
              <a:rPr lang="en-GB" sz="2800" smtClean="0">
                <a:latin typeface="Century Gothic" pitchFamily="34" charset="0"/>
              </a:rPr>
              <a:t>Public beating</a:t>
            </a:r>
          </a:p>
          <a:p>
            <a:pPr eaLnBrk="1" hangingPunct="1"/>
            <a:r>
              <a:rPr lang="en-GB" sz="2800" smtClean="0">
                <a:latin typeface="Century Gothic" pitchFamily="34" charset="0"/>
              </a:rPr>
              <a:t>Stoning</a:t>
            </a:r>
          </a:p>
          <a:p>
            <a:pPr eaLnBrk="1" hangingPunct="1"/>
            <a:r>
              <a:rPr lang="en-GB" sz="2800" smtClean="0">
                <a:latin typeface="Century Gothic" pitchFamily="34" charset="0"/>
              </a:rPr>
              <a:t>Hanging</a:t>
            </a:r>
          </a:p>
          <a:p>
            <a:pPr eaLnBrk="1" hangingPunct="1"/>
            <a:endParaRPr lang="en-GB" sz="2800" smtClean="0">
              <a:latin typeface="Century Gothic"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06502">
                                            <p:txEl>
                                              <p:pRg st="0" end="0"/>
                                            </p:txEl>
                                          </p:spTgt>
                                        </p:tgtEl>
                                        <p:attrNameLst>
                                          <p:attrName>style.visibility</p:attrName>
                                        </p:attrNameLst>
                                      </p:cBhvr>
                                      <p:to>
                                        <p:strVal val="visible"/>
                                      </p:to>
                                    </p:set>
                                    <p:animEffect transition="in" filter="fade">
                                      <p:cBhvr>
                                        <p:cTn id="7" dur="800" decel="100000"/>
                                        <p:tgtEl>
                                          <p:spTgt spid="106502">
                                            <p:txEl>
                                              <p:pRg st="0" end="0"/>
                                            </p:txEl>
                                          </p:spTgt>
                                        </p:tgtEl>
                                      </p:cBhvr>
                                    </p:animEffect>
                                    <p:anim calcmode="lin" valueType="num">
                                      <p:cBhvr>
                                        <p:cTn id="8" dur="800" decel="100000" fill="hold"/>
                                        <p:tgtEl>
                                          <p:spTgt spid="106502">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06502">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06502">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6502">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6502">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06502">
                                            <p:txEl>
                                              <p:pRg st="1" end="1"/>
                                            </p:txEl>
                                          </p:spTgt>
                                        </p:tgtEl>
                                        <p:attrNameLst>
                                          <p:attrName>style.visibility</p:attrName>
                                        </p:attrNameLst>
                                      </p:cBhvr>
                                      <p:to>
                                        <p:strVal val="visible"/>
                                      </p:to>
                                    </p:set>
                                    <p:animEffect transition="in" filter="fade">
                                      <p:cBhvr>
                                        <p:cTn id="17" dur="800" decel="100000"/>
                                        <p:tgtEl>
                                          <p:spTgt spid="106502">
                                            <p:txEl>
                                              <p:pRg st="1" end="1"/>
                                            </p:txEl>
                                          </p:spTgt>
                                        </p:tgtEl>
                                      </p:cBhvr>
                                    </p:animEffect>
                                    <p:anim calcmode="lin" valueType="num">
                                      <p:cBhvr>
                                        <p:cTn id="18" dur="800" decel="100000" fill="hold"/>
                                        <p:tgtEl>
                                          <p:spTgt spid="106502">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106502">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106502">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06502">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06502">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106502">
                                            <p:txEl>
                                              <p:pRg st="2" end="2"/>
                                            </p:txEl>
                                          </p:spTgt>
                                        </p:tgtEl>
                                        <p:attrNameLst>
                                          <p:attrName>style.visibility</p:attrName>
                                        </p:attrNameLst>
                                      </p:cBhvr>
                                      <p:to>
                                        <p:strVal val="visible"/>
                                      </p:to>
                                    </p:set>
                                    <p:animEffect transition="in" filter="fade">
                                      <p:cBhvr>
                                        <p:cTn id="27" dur="800" decel="100000"/>
                                        <p:tgtEl>
                                          <p:spTgt spid="106502">
                                            <p:txEl>
                                              <p:pRg st="2" end="2"/>
                                            </p:txEl>
                                          </p:spTgt>
                                        </p:tgtEl>
                                      </p:cBhvr>
                                    </p:animEffect>
                                    <p:anim calcmode="lin" valueType="num">
                                      <p:cBhvr>
                                        <p:cTn id="28" dur="800" decel="100000" fill="hold"/>
                                        <p:tgtEl>
                                          <p:spTgt spid="106502">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106502">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106502">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06502">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06502">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106502">
                                            <p:txEl>
                                              <p:pRg st="3" end="3"/>
                                            </p:txEl>
                                          </p:spTgt>
                                        </p:tgtEl>
                                        <p:attrNameLst>
                                          <p:attrName>style.visibility</p:attrName>
                                        </p:attrNameLst>
                                      </p:cBhvr>
                                      <p:to>
                                        <p:strVal val="visible"/>
                                      </p:to>
                                    </p:set>
                                    <p:animEffect transition="in" filter="fade">
                                      <p:cBhvr>
                                        <p:cTn id="37" dur="800" decel="100000"/>
                                        <p:tgtEl>
                                          <p:spTgt spid="106502">
                                            <p:txEl>
                                              <p:pRg st="3" end="3"/>
                                            </p:txEl>
                                          </p:spTgt>
                                        </p:tgtEl>
                                      </p:cBhvr>
                                    </p:animEffect>
                                    <p:anim calcmode="lin" valueType="num">
                                      <p:cBhvr>
                                        <p:cTn id="38" dur="800" decel="100000" fill="hold"/>
                                        <p:tgtEl>
                                          <p:spTgt spid="106502">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106502">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106502">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06502">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06502">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106502">
                                            <p:txEl>
                                              <p:pRg st="4" end="4"/>
                                            </p:txEl>
                                          </p:spTgt>
                                        </p:tgtEl>
                                        <p:attrNameLst>
                                          <p:attrName>style.visibility</p:attrName>
                                        </p:attrNameLst>
                                      </p:cBhvr>
                                      <p:to>
                                        <p:strVal val="visible"/>
                                      </p:to>
                                    </p:set>
                                    <p:animEffect transition="in" filter="fade">
                                      <p:cBhvr>
                                        <p:cTn id="47" dur="800" decel="100000"/>
                                        <p:tgtEl>
                                          <p:spTgt spid="106502">
                                            <p:txEl>
                                              <p:pRg st="4" end="4"/>
                                            </p:txEl>
                                          </p:spTgt>
                                        </p:tgtEl>
                                      </p:cBhvr>
                                    </p:animEffect>
                                    <p:anim calcmode="lin" valueType="num">
                                      <p:cBhvr>
                                        <p:cTn id="48" dur="800" decel="100000" fill="hold"/>
                                        <p:tgtEl>
                                          <p:spTgt spid="106502">
                                            <p:txEl>
                                              <p:pRg st="4" end="4"/>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106502">
                                            <p:txEl>
                                              <p:pRg st="4" end="4"/>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106502">
                                            <p:txEl>
                                              <p:pRg st="4" end="4"/>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106502">
                                            <p:txEl>
                                              <p:pRg st="4" end="4"/>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106502">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grpId="0" nodeType="clickEffect">
                                  <p:stCondLst>
                                    <p:cond delay="0"/>
                                  </p:stCondLst>
                                  <p:childTnLst>
                                    <p:set>
                                      <p:cBhvr>
                                        <p:cTn id="56" dur="1" fill="hold">
                                          <p:stCondLst>
                                            <p:cond delay="0"/>
                                          </p:stCondLst>
                                        </p:cTn>
                                        <p:tgtEl>
                                          <p:spTgt spid="106502">
                                            <p:txEl>
                                              <p:pRg st="5" end="5"/>
                                            </p:txEl>
                                          </p:spTgt>
                                        </p:tgtEl>
                                        <p:attrNameLst>
                                          <p:attrName>style.visibility</p:attrName>
                                        </p:attrNameLst>
                                      </p:cBhvr>
                                      <p:to>
                                        <p:strVal val="visible"/>
                                      </p:to>
                                    </p:set>
                                    <p:animEffect transition="in" filter="fade">
                                      <p:cBhvr>
                                        <p:cTn id="57" dur="800" decel="100000"/>
                                        <p:tgtEl>
                                          <p:spTgt spid="106502">
                                            <p:txEl>
                                              <p:pRg st="5" end="5"/>
                                            </p:txEl>
                                          </p:spTgt>
                                        </p:tgtEl>
                                      </p:cBhvr>
                                    </p:animEffect>
                                    <p:anim calcmode="lin" valueType="num">
                                      <p:cBhvr>
                                        <p:cTn id="58" dur="800" decel="100000" fill="hold"/>
                                        <p:tgtEl>
                                          <p:spTgt spid="106502">
                                            <p:txEl>
                                              <p:pRg st="5" end="5"/>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106502">
                                            <p:txEl>
                                              <p:pRg st="5" end="5"/>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106502">
                                            <p:txEl>
                                              <p:pRg st="5" end="5"/>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106502">
                                            <p:txEl>
                                              <p:pRg st="5" end="5"/>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106502">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0" presetClass="entr" presetSubtype="0" fill="hold" grpId="0" nodeType="clickEffect">
                                  <p:stCondLst>
                                    <p:cond delay="0"/>
                                  </p:stCondLst>
                                  <p:childTnLst>
                                    <p:set>
                                      <p:cBhvr>
                                        <p:cTn id="66" dur="1" fill="hold">
                                          <p:stCondLst>
                                            <p:cond delay="0"/>
                                          </p:stCondLst>
                                        </p:cTn>
                                        <p:tgtEl>
                                          <p:spTgt spid="106502">
                                            <p:txEl>
                                              <p:pRg st="6" end="6"/>
                                            </p:txEl>
                                          </p:spTgt>
                                        </p:tgtEl>
                                        <p:attrNameLst>
                                          <p:attrName>style.visibility</p:attrName>
                                        </p:attrNameLst>
                                      </p:cBhvr>
                                      <p:to>
                                        <p:strVal val="visible"/>
                                      </p:to>
                                    </p:set>
                                    <p:animEffect transition="in" filter="fade">
                                      <p:cBhvr>
                                        <p:cTn id="67" dur="800" decel="100000"/>
                                        <p:tgtEl>
                                          <p:spTgt spid="106502">
                                            <p:txEl>
                                              <p:pRg st="6" end="6"/>
                                            </p:txEl>
                                          </p:spTgt>
                                        </p:tgtEl>
                                      </p:cBhvr>
                                    </p:animEffect>
                                    <p:anim calcmode="lin" valueType="num">
                                      <p:cBhvr>
                                        <p:cTn id="68" dur="800" decel="100000" fill="hold"/>
                                        <p:tgtEl>
                                          <p:spTgt spid="106502">
                                            <p:txEl>
                                              <p:pRg st="6" end="6"/>
                                            </p:txEl>
                                          </p:spTgt>
                                        </p:tgtEl>
                                        <p:attrNameLst>
                                          <p:attrName>style.rotation</p:attrName>
                                        </p:attrNameLst>
                                      </p:cBhvr>
                                      <p:tavLst>
                                        <p:tav tm="0">
                                          <p:val>
                                            <p:fltVal val="-90"/>
                                          </p:val>
                                        </p:tav>
                                        <p:tav tm="100000">
                                          <p:val>
                                            <p:fltVal val="0"/>
                                          </p:val>
                                        </p:tav>
                                      </p:tavLst>
                                    </p:anim>
                                    <p:anim calcmode="lin" valueType="num">
                                      <p:cBhvr>
                                        <p:cTn id="69" dur="800" decel="100000" fill="hold"/>
                                        <p:tgtEl>
                                          <p:spTgt spid="106502">
                                            <p:txEl>
                                              <p:pRg st="6" end="6"/>
                                            </p:txEl>
                                          </p:spTgt>
                                        </p:tgtEl>
                                        <p:attrNameLst>
                                          <p:attrName>ppt_x</p:attrName>
                                        </p:attrNameLst>
                                      </p:cBhvr>
                                      <p:tavLst>
                                        <p:tav tm="0">
                                          <p:val>
                                            <p:strVal val="#ppt_x+0.4"/>
                                          </p:val>
                                        </p:tav>
                                        <p:tav tm="100000">
                                          <p:val>
                                            <p:strVal val="#ppt_x-0.05"/>
                                          </p:val>
                                        </p:tav>
                                      </p:tavLst>
                                    </p:anim>
                                    <p:anim calcmode="lin" valueType="num">
                                      <p:cBhvr>
                                        <p:cTn id="70" dur="800" decel="100000" fill="hold"/>
                                        <p:tgtEl>
                                          <p:spTgt spid="106502">
                                            <p:txEl>
                                              <p:pRg st="6" end="6"/>
                                            </p:txEl>
                                          </p:spTgt>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106502">
                                            <p:txEl>
                                              <p:pRg st="6" end="6"/>
                                            </p:txEl>
                                          </p:spTgt>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106502">
                                            <p:txEl>
                                              <p:pRg st="6" end="6"/>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latin typeface="Century Gothic" pitchFamily="34" charset="0"/>
              </a:rPr>
              <a:t>The Little Red Book (1)</a:t>
            </a:r>
          </a:p>
        </p:txBody>
      </p:sp>
      <p:sp>
        <p:nvSpPr>
          <p:cNvPr id="97283" name="Rectangle 3"/>
          <p:cNvSpPr>
            <a:spLocks noGrp="1" noChangeArrowheads="1"/>
          </p:cNvSpPr>
          <p:nvPr>
            <p:ph type="body" idx="1"/>
          </p:nvPr>
        </p:nvSpPr>
        <p:spPr>
          <a:xfrm>
            <a:off x="304800" y="1600200"/>
            <a:ext cx="8610600" cy="4953000"/>
          </a:xfrm>
        </p:spPr>
        <p:txBody>
          <a:bodyPr/>
          <a:lstStyle/>
          <a:p>
            <a:pPr eaLnBrk="1" hangingPunct="1"/>
            <a:r>
              <a:rPr lang="en-US" sz="2000" i="1" smtClean="0">
                <a:latin typeface="Century Gothic" pitchFamily="34" charset="0"/>
              </a:rPr>
              <a:t>The Little Red </a:t>
            </a:r>
            <a:r>
              <a:rPr lang="en-US" sz="2000" smtClean="0">
                <a:latin typeface="Century Gothic" pitchFamily="34" charset="0"/>
              </a:rPr>
              <a:t>Book also known as Quotations from Chairman Mao Zedong  (毛主席语录) has been published by the government of the People’s Republic of China since 1964. </a:t>
            </a:r>
          </a:p>
          <a:p>
            <a:pPr eaLnBrk="1" hangingPunct="1"/>
            <a:r>
              <a:rPr lang="en-US" sz="2000" smtClean="0">
                <a:latin typeface="Century Gothic" pitchFamily="34" charset="0"/>
              </a:rPr>
              <a:t>It is a collection of quotations excerpted from Mao Zedong's past speeches and publications. </a:t>
            </a:r>
          </a:p>
          <a:p>
            <a:pPr eaLnBrk="1" hangingPunct="1"/>
            <a:r>
              <a:rPr lang="en-US" sz="2000" smtClean="0">
                <a:latin typeface="Century Gothic" pitchFamily="34" charset="0"/>
              </a:rPr>
              <a:t>900 million copies of </a:t>
            </a:r>
            <a:r>
              <a:rPr lang="en-US" sz="2000" i="1" smtClean="0">
                <a:latin typeface="Century Gothic" pitchFamily="34" charset="0"/>
              </a:rPr>
              <a:t>The Little Red Book</a:t>
            </a:r>
            <a:r>
              <a:rPr lang="en-US" sz="2000" smtClean="0">
                <a:latin typeface="Century Gothic" pitchFamily="34" charset="0"/>
              </a:rPr>
              <a:t> has been sold, second only to the bible which has been around much longer. </a:t>
            </a:r>
          </a:p>
          <a:p>
            <a:pPr eaLnBrk="1" hangingPunct="1"/>
            <a:r>
              <a:rPr lang="en-US" sz="2000" smtClean="0">
                <a:latin typeface="Century Gothic" pitchFamily="34" charset="0"/>
              </a:rPr>
              <a:t>It was essentially an unofficial requirement for every Chinese citizen to own, to read, and to carry it at all times during the Cultural Revolution. The punishment for failing to produce the book upon being asked would range from being beaten by Red Guards to being given years of hard-labor imprisonment.</a:t>
            </a:r>
          </a:p>
          <a:p>
            <a:pPr eaLnBrk="1" hangingPunct="1"/>
            <a:r>
              <a:rPr lang="en-US" sz="2000" smtClean="0">
                <a:latin typeface="Century Gothic" pitchFamily="34" charset="0"/>
              </a:rPr>
              <a:t>Studying the book was required in schools, as well as at workplaces. Workplaces have specified reading sessions during working hours for workers to study the book.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 calcmode="lin" valueType="num">
                                      <p:cBhvr>
                                        <p:cTn id="7" dur="1000" fill="hold"/>
                                        <p:tgtEl>
                                          <p:spTgt spid="9728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9728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97283">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9728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grpId="0" nodeType="clickEffect">
                                  <p:stCondLst>
                                    <p:cond delay="0"/>
                                  </p:stCondLst>
                                  <p:childTnLst>
                                    <p:set>
                                      <p:cBhvr>
                                        <p:cTn id="14" dur="1" fill="hold">
                                          <p:stCondLst>
                                            <p:cond delay="0"/>
                                          </p:stCondLst>
                                        </p:cTn>
                                        <p:tgtEl>
                                          <p:spTgt spid="97283">
                                            <p:txEl>
                                              <p:pRg st="1" end="1"/>
                                            </p:txEl>
                                          </p:spTgt>
                                        </p:tgtEl>
                                        <p:attrNameLst>
                                          <p:attrName>style.visibility</p:attrName>
                                        </p:attrNameLst>
                                      </p:cBhvr>
                                      <p:to>
                                        <p:strVal val="visible"/>
                                      </p:to>
                                    </p:set>
                                    <p:anim calcmode="lin" valueType="num">
                                      <p:cBhvr>
                                        <p:cTn id="15" dur="1000" fill="hold"/>
                                        <p:tgtEl>
                                          <p:spTgt spid="9728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9728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97283">
                                            <p:txEl>
                                              <p:pRg st="1" end="1"/>
                                            </p:txEl>
                                          </p:spTgt>
                                        </p:tgtEl>
                                        <p:attrNameLst>
                                          <p:attrName>ppt_y</p:attrName>
                                        </p:attrNameLst>
                                      </p:cBhvr>
                                      <p:tavLst>
                                        <p:tav tm="0">
                                          <p:val>
                                            <p:strVal val="#ppt_y"/>
                                          </p:val>
                                        </p:tav>
                                        <p:tav tm="100000">
                                          <p:val>
                                            <p:strVal val="#ppt_y"/>
                                          </p:val>
                                        </p:tav>
                                      </p:tavLst>
                                    </p:anim>
                                    <p:animEffect transition="in" filter="fade">
                                      <p:cBhvr>
                                        <p:cTn id="18" dur="1000"/>
                                        <p:tgtEl>
                                          <p:spTgt spid="9728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8" presetClass="entr" presetSubtype="0" accel="50000" fill="hold" grpId="0" nodeType="clickEffect">
                                  <p:stCondLst>
                                    <p:cond delay="0"/>
                                  </p:stCondLst>
                                  <p:childTnLst>
                                    <p:set>
                                      <p:cBhvr>
                                        <p:cTn id="22" dur="1" fill="hold">
                                          <p:stCondLst>
                                            <p:cond delay="0"/>
                                          </p:stCondLst>
                                        </p:cTn>
                                        <p:tgtEl>
                                          <p:spTgt spid="97283">
                                            <p:txEl>
                                              <p:pRg st="2" end="2"/>
                                            </p:txEl>
                                          </p:spTgt>
                                        </p:tgtEl>
                                        <p:attrNameLst>
                                          <p:attrName>style.visibility</p:attrName>
                                        </p:attrNameLst>
                                      </p:cBhvr>
                                      <p:to>
                                        <p:strVal val="visible"/>
                                      </p:to>
                                    </p:set>
                                    <p:anim calcmode="lin" valueType="num">
                                      <p:cBhvr>
                                        <p:cTn id="23" dur="1000" fill="hold"/>
                                        <p:tgtEl>
                                          <p:spTgt spid="97283">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97283">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97283">
                                            <p:txEl>
                                              <p:pRg st="2" end="2"/>
                                            </p:txEl>
                                          </p:spTgt>
                                        </p:tgtEl>
                                        <p:attrNameLst>
                                          <p:attrName>ppt_y</p:attrName>
                                        </p:attrNameLst>
                                      </p:cBhvr>
                                      <p:tavLst>
                                        <p:tav tm="0">
                                          <p:val>
                                            <p:strVal val="#ppt_y"/>
                                          </p:val>
                                        </p:tav>
                                        <p:tav tm="100000">
                                          <p:val>
                                            <p:strVal val="#ppt_y"/>
                                          </p:val>
                                        </p:tav>
                                      </p:tavLst>
                                    </p:anim>
                                    <p:animEffect transition="in" filter="fade">
                                      <p:cBhvr>
                                        <p:cTn id="26" dur="1000"/>
                                        <p:tgtEl>
                                          <p:spTgt spid="9728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8" presetClass="entr" presetSubtype="0" accel="50000" fill="hold" grpId="0" nodeType="clickEffect">
                                  <p:stCondLst>
                                    <p:cond delay="0"/>
                                  </p:stCondLst>
                                  <p:childTnLst>
                                    <p:set>
                                      <p:cBhvr>
                                        <p:cTn id="30" dur="1" fill="hold">
                                          <p:stCondLst>
                                            <p:cond delay="0"/>
                                          </p:stCondLst>
                                        </p:cTn>
                                        <p:tgtEl>
                                          <p:spTgt spid="97283">
                                            <p:txEl>
                                              <p:pRg st="3" end="3"/>
                                            </p:txEl>
                                          </p:spTgt>
                                        </p:tgtEl>
                                        <p:attrNameLst>
                                          <p:attrName>style.visibility</p:attrName>
                                        </p:attrNameLst>
                                      </p:cBhvr>
                                      <p:to>
                                        <p:strVal val="visible"/>
                                      </p:to>
                                    </p:set>
                                    <p:anim calcmode="lin" valueType="num">
                                      <p:cBhvr>
                                        <p:cTn id="31" dur="1000" fill="hold"/>
                                        <p:tgtEl>
                                          <p:spTgt spid="97283">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1000" fill="hold"/>
                                        <p:tgtEl>
                                          <p:spTgt spid="97283">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33" dur="1000" fill="hold"/>
                                        <p:tgtEl>
                                          <p:spTgt spid="97283">
                                            <p:txEl>
                                              <p:pRg st="3" end="3"/>
                                            </p:txEl>
                                          </p:spTgt>
                                        </p:tgtEl>
                                        <p:attrNameLst>
                                          <p:attrName>ppt_y</p:attrName>
                                        </p:attrNameLst>
                                      </p:cBhvr>
                                      <p:tavLst>
                                        <p:tav tm="0">
                                          <p:val>
                                            <p:strVal val="#ppt_y"/>
                                          </p:val>
                                        </p:tav>
                                        <p:tav tm="100000">
                                          <p:val>
                                            <p:strVal val="#ppt_y"/>
                                          </p:val>
                                        </p:tav>
                                      </p:tavLst>
                                    </p:anim>
                                    <p:animEffect transition="in" filter="fade">
                                      <p:cBhvr>
                                        <p:cTn id="34" dur="1000"/>
                                        <p:tgtEl>
                                          <p:spTgt spid="9728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8" presetClass="entr" presetSubtype="0" accel="50000" fill="hold" grpId="0" nodeType="clickEffect">
                                  <p:stCondLst>
                                    <p:cond delay="0"/>
                                  </p:stCondLst>
                                  <p:childTnLst>
                                    <p:set>
                                      <p:cBhvr>
                                        <p:cTn id="38" dur="1" fill="hold">
                                          <p:stCondLst>
                                            <p:cond delay="0"/>
                                          </p:stCondLst>
                                        </p:cTn>
                                        <p:tgtEl>
                                          <p:spTgt spid="97283">
                                            <p:txEl>
                                              <p:pRg st="4" end="4"/>
                                            </p:txEl>
                                          </p:spTgt>
                                        </p:tgtEl>
                                        <p:attrNameLst>
                                          <p:attrName>style.visibility</p:attrName>
                                        </p:attrNameLst>
                                      </p:cBhvr>
                                      <p:to>
                                        <p:strVal val="visible"/>
                                      </p:to>
                                    </p:set>
                                    <p:anim calcmode="lin" valueType="num">
                                      <p:cBhvr>
                                        <p:cTn id="39" dur="1000" fill="hold"/>
                                        <p:tgtEl>
                                          <p:spTgt spid="97283">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0" dur="1000" fill="hold"/>
                                        <p:tgtEl>
                                          <p:spTgt spid="97283">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41" dur="1000" fill="hold"/>
                                        <p:tgtEl>
                                          <p:spTgt spid="97283">
                                            <p:txEl>
                                              <p:pRg st="4" end="4"/>
                                            </p:txEl>
                                          </p:spTgt>
                                        </p:tgtEl>
                                        <p:attrNameLst>
                                          <p:attrName>ppt_y</p:attrName>
                                        </p:attrNameLst>
                                      </p:cBhvr>
                                      <p:tavLst>
                                        <p:tav tm="0">
                                          <p:val>
                                            <p:strVal val="#ppt_y"/>
                                          </p:val>
                                        </p:tav>
                                        <p:tav tm="100000">
                                          <p:val>
                                            <p:strVal val="#ppt_y"/>
                                          </p:val>
                                        </p:tav>
                                      </p:tavLst>
                                    </p:anim>
                                    <p:animEffect transition="in" filter="fade">
                                      <p:cBhvr>
                                        <p:cTn id="42" dur="1000"/>
                                        <p:tgtEl>
                                          <p:spTgt spid="9728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7" presetClass="exit" presetSubtype="0" fill="hold" grpId="1" nodeType="clickEffect">
                                  <p:stCondLst>
                                    <p:cond delay="0"/>
                                  </p:stCondLst>
                                  <p:childTnLst>
                                    <p:animEffect transition="out" filter="fade">
                                      <p:cBhvr>
                                        <p:cTn id="46" dur="1000"/>
                                        <p:tgtEl>
                                          <p:spTgt spid="97283">
                                            <p:txEl>
                                              <p:pRg st="0" end="0"/>
                                            </p:txEl>
                                          </p:spTgt>
                                        </p:tgtEl>
                                      </p:cBhvr>
                                    </p:animEffect>
                                    <p:anim calcmode="lin" valueType="num">
                                      <p:cBhvr>
                                        <p:cTn id="47" dur="1000"/>
                                        <p:tgtEl>
                                          <p:spTgt spid="97283">
                                            <p:txEl>
                                              <p:pRg st="0" end="0"/>
                                            </p:txEl>
                                          </p:spTgt>
                                        </p:tgtEl>
                                        <p:attrNameLst>
                                          <p:attrName>ppt_x</p:attrName>
                                        </p:attrNameLst>
                                      </p:cBhvr>
                                      <p:tavLst>
                                        <p:tav tm="0">
                                          <p:val>
                                            <p:strVal val="ppt_x"/>
                                          </p:val>
                                        </p:tav>
                                        <p:tav tm="100000">
                                          <p:val>
                                            <p:strVal val="ppt_x"/>
                                          </p:val>
                                        </p:tav>
                                      </p:tavLst>
                                    </p:anim>
                                    <p:anim calcmode="lin" valueType="num">
                                      <p:cBhvr>
                                        <p:cTn id="48" dur="100" decel="100000"/>
                                        <p:tgtEl>
                                          <p:spTgt spid="97283">
                                            <p:txEl>
                                              <p:pRg st="0" end="0"/>
                                            </p:txEl>
                                          </p:spTgt>
                                        </p:tgtEl>
                                        <p:attrNameLst>
                                          <p:attrName>ppt_y</p:attrName>
                                        </p:attrNameLst>
                                      </p:cBhvr>
                                      <p:tavLst>
                                        <p:tav tm="0">
                                          <p:val>
                                            <p:strVal val="ppt_y"/>
                                          </p:val>
                                        </p:tav>
                                        <p:tav tm="100000">
                                          <p:val>
                                            <p:strVal val="ppt_y-.03"/>
                                          </p:val>
                                        </p:tav>
                                      </p:tavLst>
                                    </p:anim>
                                    <p:anim calcmode="lin" valueType="num">
                                      <p:cBhvr>
                                        <p:cTn id="49" dur="900" accel="100000">
                                          <p:stCondLst>
                                            <p:cond delay="100"/>
                                          </p:stCondLst>
                                        </p:cTn>
                                        <p:tgtEl>
                                          <p:spTgt spid="97283">
                                            <p:txEl>
                                              <p:pRg st="0" end="0"/>
                                            </p:txEl>
                                          </p:spTgt>
                                        </p:tgtEl>
                                        <p:attrNameLst>
                                          <p:attrName>ppt_y</p:attrName>
                                        </p:attrNameLst>
                                      </p:cBhvr>
                                      <p:tavLst>
                                        <p:tav tm="0">
                                          <p:val>
                                            <p:strVal val="ppt_y"/>
                                          </p:val>
                                        </p:tav>
                                        <p:tav tm="100000">
                                          <p:val>
                                            <p:strVal val="ppt_y+1"/>
                                          </p:val>
                                        </p:tav>
                                      </p:tavLst>
                                    </p:anim>
                                    <p:set>
                                      <p:cBhvr>
                                        <p:cTn id="50" dur="1" fill="hold">
                                          <p:stCondLst>
                                            <p:cond delay="999"/>
                                          </p:stCondLst>
                                        </p:cTn>
                                        <p:tgtEl>
                                          <p:spTgt spid="97283">
                                            <p:txEl>
                                              <p:pRg st="0" end="0"/>
                                            </p:txEl>
                                          </p:spTgt>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37" presetClass="exit" presetSubtype="0" fill="hold" grpId="1" nodeType="clickEffect">
                                  <p:stCondLst>
                                    <p:cond delay="0"/>
                                  </p:stCondLst>
                                  <p:childTnLst>
                                    <p:animEffect transition="out" filter="fade">
                                      <p:cBhvr>
                                        <p:cTn id="54" dur="1000"/>
                                        <p:tgtEl>
                                          <p:spTgt spid="97283">
                                            <p:txEl>
                                              <p:pRg st="1" end="1"/>
                                            </p:txEl>
                                          </p:spTgt>
                                        </p:tgtEl>
                                      </p:cBhvr>
                                    </p:animEffect>
                                    <p:anim calcmode="lin" valueType="num">
                                      <p:cBhvr>
                                        <p:cTn id="55" dur="1000"/>
                                        <p:tgtEl>
                                          <p:spTgt spid="97283">
                                            <p:txEl>
                                              <p:pRg st="1" end="1"/>
                                            </p:txEl>
                                          </p:spTgt>
                                        </p:tgtEl>
                                        <p:attrNameLst>
                                          <p:attrName>ppt_x</p:attrName>
                                        </p:attrNameLst>
                                      </p:cBhvr>
                                      <p:tavLst>
                                        <p:tav tm="0">
                                          <p:val>
                                            <p:strVal val="ppt_x"/>
                                          </p:val>
                                        </p:tav>
                                        <p:tav tm="100000">
                                          <p:val>
                                            <p:strVal val="ppt_x"/>
                                          </p:val>
                                        </p:tav>
                                      </p:tavLst>
                                    </p:anim>
                                    <p:anim calcmode="lin" valueType="num">
                                      <p:cBhvr>
                                        <p:cTn id="56" dur="100" decel="100000"/>
                                        <p:tgtEl>
                                          <p:spTgt spid="97283">
                                            <p:txEl>
                                              <p:pRg st="1" end="1"/>
                                            </p:txEl>
                                          </p:spTgt>
                                        </p:tgtEl>
                                        <p:attrNameLst>
                                          <p:attrName>ppt_y</p:attrName>
                                        </p:attrNameLst>
                                      </p:cBhvr>
                                      <p:tavLst>
                                        <p:tav tm="0">
                                          <p:val>
                                            <p:strVal val="ppt_y"/>
                                          </p:val>
                                        </p:tav>
                                        <p:tav tm="100000">
                                          <p:val>
                                            <p:strVal val="ppt_y-.03"/>
                                          </p:val>
                                        </p:tav>
                                      </p:tavLst>
                                    </p:anim>
                                    <p:anim calcmode="lin" valueType="num">
                                      <p:cBhvr>
                                        <p:cTn id="57" dur="900" accel="100000">
                                          <p:stCondLst>
                                            <p:cond delay="100"/>
                                          </p:stCondLst>
                                        </p:cTn>
                                        <p:tgtEl>
                                          <p:spTgt spid="97283">
                                            <p:txEl>
                                              <p:pRg st="1" end="1"/>
                                            </p:txEl>
                                          </p:spTgt>
                                        </p:tgtEl>
                                        <p:attrNameLst>
                                          <p:attrName>ppt_y</p:attrName>
                                        </p:attrNameLst>
                                      </p:cBhvr>
                                      <p:tavLst>
                                        <p:tav tm="0">
                                          <p:val>
                                            <p:strVal val="ppt_y"/>
                                          </p:val>
                                        </p:tav>
                                        <p:tav tm="100000">
                                          <p:val>
                                            <p:strVal val="ppt_y+1"/>
                                          </p:val>
                                        </p:tav>
                                      </p:tavLst>
                                    </p:anim>
                                    <p:set>
                                      <p:cBhvr>
                                        <p:cTn id="58" dur="1" fill="hold">
                                          <p:stCondLst>
                                            <p:cond delay="999"/>
                                          </p:stCondLst>
                                        </p:cTn>
                                        <p:tgtEl>
                                          <p:spTgt spid="97283">
                                            <p:txEl>
                                              <p:pRg st="1" end="1"/>
                                            </p:txEl>
                                          </p:spTgt>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37" presetClass="exit" presetSubtype="0" fill="hold" grpId="1" nodeType="clickEffect">
                                  <p:stCondLst>
                                    <p:cond delay="0"/>
                                  </p:stCondLst>
                                  <p:childTnLst>
                                    <p:animEffect transition="out" filter="fade">
                                      <p:cBhvr>
                                        <p:cTn id="62" dur="1000"/>
                                        <p:tgtEl>
                                          <p:spTgt spid="97283">
                                            <p:txEl>
                                              <p:pRg st="2" end="2"/>
                                            </p:txEl>
                                          </p:spTgt>
                                        </p:tgtEl>
                                      </p:cBhvr>
                                    </p:animEffect>
                                    <p:anim calcmode="lin" valueType="num">
                                      <p:cBhvr>
                                        <p:cTn id="63" dur="1000"/>
                                        <p:tgtEl>
                                          <p:spTgt spid="97283">
                                            <p:txEl>
                                              <p:pRg st="2" end="2"/>
                                            </p:txEl>
                                          </p:spTgt>
                                        </p:tgtEl>
                                        <p:attrNameLst>
                                          <p:attrName>ppt_x</p:attrName>
                                        </p:attrNameLst>
                                      </p:cBhvr>
                                      <p:tavLst>
                                        <p:tav tm="0">
                                          <p:val>
                                            <p:strVal val="ppt_x"/>
                                          </p:val>
                                        </p:tav>
                                        <p:tav tm="100000">
                                          <p:val>
                                            <p:strVal val="ppt_x"/>
                                          </p:val>
                                        </p:tav>
                                      </p:tavLst>
                                    </p:anim>
                                    <p:anim calcmode="lin" valueType="num">
                                      <p:cBhvr>
                                        <p:cTn id="64" dur="100" decel="100000"/>
                                        <p:tgtEl>
                                          <p:spTgt spid="97283">
                                            <p:txEl>
                                              <p:pRg st="2" end="2"/>
                                            </p:txEl>
                                          </p:spTgt>
                                        </p:tgtEl>
                                        <p:attrNameLst>
                                          <p:attrName>ppt_y</p:attrName>
                                        </p:attrNameLst>
                                      </p:cBhvr>
                                      <p:tavLst>
                                        <p:tav tm="0">
                                          <p:val>
                                            <p:strVal val="ppt_y"/>
                                          </p:val>
                                        </p:tav>
                                        <p:tav tm="100000">
                                          <p:val>
                                            <p:strVal val="ppt_y-.03"/>
                                          </p:val>
                                        </p:tav>
                                      </p:tavLst>
                                    </p:anim>
                                    <p:anim calcmode="lin" valueType="num">
                                      <p:cBhvr>
                                        <p:cTn id="65" dur="900" accel="100000">
                                          <p:stCondLst>
                                            <p:cond delay="100"/>
                                          </p:stCondLst>
                                        </p:cTn>
                                        <p:tgtEl>
                                          <p:spTgt spid="97283">
                                            <p:txEl>
                                              <p:pRg st="2" end="2"/>
                                            </p:txEl>
                                          </p:spTgt>
                                        </p:tgtEl>
                                        <p:attrNameLst>
                                          <p:attrName>ppt_y</p:attrName>
                                        </p:attrNameLst>
                                      </p:cBhvr>
                                      <p:tavLst>
                                        <p:tav tm="0">
                                          <p:val>
                                            <p:strVal val="ppt_y"/>
                                          </p:val>
                                        </p:tav>
                                        <p:tav tm="100000">
                                          <p:val>
                                            <p:strVal val="ppt_y+1"/>
                                          </p:val>
                                        </p:tav>
                                      </p:tavLst>
                                    </p:anim>
                                    <p:set>
                                      <p:cBhvr>
                                        <p:cTn id="66" dur="1" fill="hold">
                                          <p:stCondLst>
                                            <p:cond delay="999"/>
                                          </p:stCondLst>
                                        </p:cTn>
                                        <p:tgtEl>
                                          <p:spTgt spid="97283">
                                            <p:txEl>
                                              <p:pRg st="2" end="2"/>
                                            </p:txEl>
                                          </p:spTgt>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37" presetClass="exit" presetSubtype="0" fill="hold" grpId="1" nodeType="clickEffect">
                                  <p:stCondLst>
                                    <p:cond delay="0"/>
                                  </p:stCondLst>
                                  <p:childTnLst>
                                    <p:animEffect transition="out" filter="fade">
                                      <p:cBhvr>
                                        <p:cTn id="70" dur="1000"/>
                                        <p:tgtEl>
                                          <p:spTgt spid="97283">
                                            <p:txEl>
                                              <p:pRg st="3" end="3"/>
                                            </p:txEl>
                                          </p:spTgt>
                                        </p:tgtEl>
                                      </p:cBhvr>
                                    </p:animEffect>
                                    <p:anim calcmode="lin" valueType="num">
                                      <p:cBhvr>
                                        <p:cTn id="71" dur="1000"/>
                                        <p:tgtEl>
                                          <p:spTgt spid="97283">
                                            <p:txEl>
                                              <p:pRg st="3" end="3"/>
                                            </p:txEl>
                                          </p:spTgt>
                                        </p:tgtEl>
                                        <p:attrNameLst>
                                          <p:attrName>ppt_x</p:attrName>
                                        </p:attrNameLst>
                                      </p:cBhvr>
                                      <p:tavLst>
                                        <p:tav tm="0">
                                          <p:val>
                                            <p:strVal val="ppt_x"/>
                                          </p:val>
                                        </p:tav>
                                        <p:tav tm="100000">
                                          <p:val>
                                            <p:strVal val="ppt_x"/>
                                          </p:val>
                                        </p:tav>
                                      </p:tavLst>
                                    </p:anim>
                                    <p:anim calcmode="lin" valueType="num">
                                      <p:cBhvr>
                                        <p:cTn id="72" dur="100" decel="100000"/>
                                        <p:tgtEl>
                                          <p:spTgt spid="97283">
                                            <p:txEl>
                                              <p:pRg st="3" end="3"/>
                                            </p:txEl>
                                          </p:spTgt>
                                        </p:tgtEl>
                                        <p:attrNameLst>
                                          <p:attrName>ppt_y</p:attrName>
                                        </p:attrNameLst>
                                      </p:cBhvr>
                                      <p:tavLst>
                                        <p:tav tm="0">
                                          <p:val>
                                            <p:strVal val="ppt_y"/>
                                          </p:val>
                                        </p:tav>
                                        <p:tav tm="100000">
                                          <p:val>
                                            <p:strVal val="ppt_y-.03"/>
                                          </p:val>
                                        </p:tav>
                                      </p:tavLst>
                                    </p:anim>
                                    <p:anim calcmode="lin" valueType="num">
                                      <p:cBhvr>
                                        <p:cTn id="73" dur="900" accel="100000">
                                          <p:stCondLst>
                                            <p:cond delay="100"/>
                                          </p:stCondLst>
                                        </p:cTn>
                                        <p:tgtEl>
                                          <p:spTgt spid="97283">
                                            <p:txEl>
                                              <p:pRg st="3" end="3"/>
                                            </p:txEl>
                                          </p:spTgt>
                                        </p:tgtEl>
                                        <p:attrNameLst>
                                          <p:attrName>ppt_y</p:attrName>
                                        </p:attrNameLst>
                                      </p:cBhvr>
                                      <p:tavLst>
                                        <p:tav tm="0">
                                          <p:val>
                                            <p:strVal val="ppt_y"/>
                                          </p:val>
                                        </p:tav>
                                        <p:tav tm="100000">
                                          <p:val>
                                            <p:strVal val="ppt_y+1"/>
                                          </p:val>
                                        </p:tav>
                                      </p:tavLst>
                                    </p:anim>
                                    <p:set>
                                      <p:cBhvr>
                                        <p:cTn id="74" dur="1" fill="hold">
                                          <p:stCondLst>
                                            <p:cond delay="999"/>
                                          </p:stCondLst>
                                        </p:cTn>
                                        <p:tgtEl>
                                          <p:spTgt spid="97283">
                                            <p:txEl>
                                              <p:pRg st="3" end="3"/>
                                            </p:txEl>
                                          </p:spTgt>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37" presetClass="exit" presetSubtype="0" fill="hold" grpId="1" nodeType="clickEffect">
                                  <p:stCondLst>
                                    <p:cond delay="0"/>
                                  </p:stCondLst>
                                  <p:childTnLst>
                                    <p:animEffect transition="out" filter="fade">
                                      <p:cBhvr>
                                        <p:cTn id="78" dur="1000"/>
                                        <p:tgtEl>
                                          <p:spTgt spid="97283">
                                            <p:txEl>
                                              <p:pRg st="4" end="4"/>
                                            </p:txEl>
                                          </p:spTgt>
                                        </p:tgtEl>
                                      </p:cBhvr>
                                    </p:animEffect>
                                    <p:anim calcmode="lin" valueType="num">
                                      <p:cBhvr>
                                        <p:cTn id="79" dur="1000"/>
                                        <p:tgtEl>
                                          <p:spTgt spid="97283">
                                            <p:txEl>
                                              <p:pRg st="4" end="4"/>
                                            </p:txEl>
                                          </p:spTgt>
                                        </p:tgtEl>
                                        <p:attrNameLst>
                                          <p:attrName>ppt_x</p:attrName>
                                        </p:attrNameLst>
                                      </p:cBhvr>
                                      <p:tavLst>
                                        <p:tav tm="0">
                                          <p:val>
                                            <p:strVal val="ppt_x"/>
                                          </p:val>
                                        </p:tav>
                                        <p:tav tm="100000">
                                          <p:val>
                                            <p:strVal val="ppt_x"/>
                                          </p:val>
                                        </p:tav>
                                      </p:tavLst>
                                    </p:anim>
                                    <p:anim calcmode="lin" valueType="num">
                                      <p:cBhvr>
                                        <p:cTn id="80" dur="100" decel="100000"/>
                                        <p:tgtEl>
                                          <p:spTgt spid="97283">
                                            <p:txEl>
                                              <p:pRg st="4" end="4"/>
                                            </p:txEl>
                                          </p:spTgt>
                                        </p:tgtEl>
                                        <p:attrNameLst>
                                          <p:attrName>ppt_y</p:attrName>
                                        </p:attrNameLst>
                                      </p:cBhvr>
                                      <p:tavLst>
                                        <p:tav tm="0">
                                          <p:val>
                                            <p:strVal val="ppt_y"/>
                                          </p:val>
                                        </p:tav>
                                        <p:tav tm="100000">
                                          <p:val>
                                            <p:strVal val="ppt_y-.03"/>
                                          </p:val>
                                        </p:tav>
                                      </p:tavLst>
                                    </p:anim>
                                    <p:anim calcmode="lin" valueType="num">
                                      <p:cBhvr>
                                        <p:cTn id="81" dur="900" accel="100000">
                                          <p:stCondLst>
                                            <p:cond delay="100"/>
                                          </p:stCondLst>
                                        </p:cTn>
                                        <p:tgtEl>
                                          <p:spTgt spid="97283">
                                            <p:txEl>
                                              <p:pRg st="4" end="4"/>
                                            </p:txEl>
                                          </p:spTgt>
                                        </p:tgtEl>
                                        <p:attrNameLst>
                                          <p:attrName>ppt_y</p:attrName>
                                        </p:attrNameLst>
                                      </p:cBhvr>
                                      <p:tavLst>
                                        <p:tav tm="0">
                                          <p:val>
                                            <p:strVal val="ppt_y"/>
                                          </p:val>
                                        </p:tav>
                                        <p:tav tm="100000">
                                          <p:val>
                                            <p:strVal val="ppt_y+1"/>
                                          </p:val>
                                        </p:tav>
                                      </p:tavLst>
                                    </p:anim>
                                    <p:set>
                                      <p:cBhvr>
                                        <p:cTn id="82" dur="1" fill="hold">
                                          <p:stCondLst>
                                            <p:cond delay="999"/>
                                          </p:stCondLst>
                                        </p:cTn>
                                        <p:tgtEl>
                                          <p:spTgt spid="9728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P spid="97283" grpI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470</Words>
  <Application>Microsoft Office PowerPoint</Application>
  <PresentationFormat>On-screen Show (4:3)</PresentationFormat>
  <Paragraphs>56</Paragraphs>
  <Slides>12</Slides>
  <Notes>3</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Great Leap Forward, 1958</vt:lpstr>
      <vt:lpstr>Communist China Under Mao</vt:lpstr>
      <vt:lpstr>Mao, Panchen Lama,  Dalai Lama  in Beijing, 1954</vt:lpstr>
      <vt:lpstr>Slide 5</vt:lpstr>
      <vt:lpstr>China under Mao</vt:lpstr>
      <vt:lpstr>Slide 7</vt:lpstr>
      <vt:lpstr>Slide 8</vt:lpstr>
      <vt:lpstr>The Little Red Book (1)</vt:lpstr>
      <vt:lpstr>Slide 10</vt:lpstr>
      <vt:lpstr>Propaganda Poster</vt:lpstr>
      <vt:lpstr>Slide 12</vt:lpstr>
    </vt:vector>
  </TitlesOfParts>
  <Company>GCPS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e200303702</dc:creator>
  <cp:lastModifiedBy>e200303702</cp:lastModifiedBy>
  <cp:revision>3</cp:revision>
  <dcterms:created xsi:type="dcterms:W3CDTF">2009-09-02T19:36:18Z</dcterms:created>
  <dcterms:modified xsi:type="dcterms:W3CDTF">2011-02-09T21:05:44Z</dcterms:modified>
</cp:coreProperties>
</file>