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6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7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8.xml" ContentType="application/vnd.openxmlformats-officedocument.themeOverrid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Override9.xml" ContentType="application/vnd.openxmlformats-officedocument.themeOverrid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Override10.xml" ContentType="application/vnd.openxmlformats-officedocument.themeOverrid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Override11.xml" ContentType="application/vnd.openxmlformats-officedocument.themeOverrid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Override12.xml" ContentType="application/vnd.openxmlformats-officedocument.themeOverrid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Override13.xml" ContentType="application/vnd.openxmlformats-officedocument.themeOverrid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Override14.xml" ContentType="application/vnd.openxmlformats-officedocument.themeOverrid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Override15.xml" ContentType="application/vnd.openxmlformats-officedocument.themeOverrid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Override16.xml" ContentType="application/vnd.openxmlformats-officedocument.themeOverrid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Override17.xml" ContentType="application/vnd.openxmlformats-officedocument.themeOverrid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Override18.xml" ContentType="application/vnd.openxmlformats-officedocument.themeOverrid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Override19.xml" ContentType="application/vnd.openxmlformats-officedocument.themeOverrid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Override20.xml" ContentType="application/vnd.openxmlformats-officedocument.themeOverrid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theme/themeOverride21.xml" ContentType="application/vnd.openxmlformats-officedocument.themeOverrid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</p:sldMasterIdLst>
  <p:notesMasterIdLst>
    <p:notesMasterId r:id="rId47"/>
  </p:notesMasterIdLst>
  <p:sldIdLst>
    <p:sldId id="256" r:id="rId23"/>
    <p:sldId id="257" r:id="rId24"/>
    <p:sldId id="258" r:id="rId25"/>
    <p:sldId id="269" r:id="rId26"/>
    <p:sldId id="270" r:id="rId27"/>
    <p:sldId id="271" r:id="rId28"/>
    <p:sldId id="272" r:id="rId29"/>
    <p:sldId id="273" r:id="rId30"/>
    <p:sldId id="277" r:id="rId31"/>
    <p:sldId id="274" r:id="rId32"/>
    <p:sldId id="275" r:id="rId33"/>
    <p:sldId id="276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D6AC1-FF63-4E17-B0E2-355FB2582306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7F4B3-B291-409F-A81B-917BB5599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CBBDEE-95BC-409C-B479-25A5891ACA60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57FA-38CD-4E5F-875E-87226AAB5635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B857-617B-4237-9850-43269098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2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57FA-38CD-4E5F-875E-87226AAB5635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B857-617B-4237-9850-43269098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19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8E37-2AC2-4027-9DE5-60CCF4F73BC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14AD-85A6-418C-9EBC-8C1E14CA6C4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678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C512-F077-4724-84A6-5DC6CDF8057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A51B-9C18-4885-A069-55FF11FF0E9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764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3017-72FC-4056-BCD9-1ECC79AA7D7E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9C48-4373-4E83-AD09-4FB908AC855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62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93E-E6D8-4AD2-A65A-B13551D5BEB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C796-A31B-49D3-814E-B647ACD264E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16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F4D2-48AE-4A05-BA1D-0FD767F6C9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78A6-29B9-48D7-8AA6-0463FDEF3FD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433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2534-EF15-4948-BAB7-22BCF41E7CC7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99C0-A6CB-4B03-81AF-5DF8D7EB7D4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195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A916-819B-4F58-9B6F-0991CDCC2B5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9F74-9585-4572-93AE-FDDEC306328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249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6645-2EBA-413A-A673-8EAA706C99D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59F7-3EC8-4944-826D-5B2A164B662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9722-A767-4DDF-93F4-2F3DFBF8B240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910B-F77C-452E-BC29-D6CFAD57A78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740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0184-F248-478F-B19B-A0234605C8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D1B8-6E3D-4F7B-BB3D-74F6B590D6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7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57FA-38CD-4E5F-875E-87226AAB5635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B857-617B-4237-9850-43269098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874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3B51-41D3-4839-9546-C8246A8B5EE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50D-199E-4D57-A4A8-CC507B420C45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471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8E37-2AC2-4027-9DE5-60CCF4F73BC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14AD-85A6-418C-9EBC-8C1E14CA6C4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432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C512-F077-4724-84A6-5DC6CDF8057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A51B-9C18-4885-A069-55FF11FF0E9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235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3017-72FC-4056-BCD9-1ECC79AA7D7E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9C48-4373-4E83-AD09-4FB908AC855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34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93E-E6D8-4AD2-A65A-B13551D5BEB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C796-A31B-49D3-814E-B647ACD264E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646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F4D2-48AE-4A05-BA1D-0FD767F6C9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78A6-29B9-48D7-8AA6-0463FDEF3FD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882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2534-EF15-4948-BAB7-22BCF41E7CC7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99C0-A6CB-4B03-81AF-5DF8D7EB7D4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290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A916-819B-4F58-9B6F-0991CDCC2B5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9F74-9585-4572-93AE-FDDEC306328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182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6645-2EBA-413A-A673-8EAA706C99D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59F7-3EC8-4944-826D-5B2A164B662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960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9722-A767-4DDF-93F4-2F3DFBF8B240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910B-F77C-452E-BC29-D6CFAD57A78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04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8E37-2AC2-4027-9DE5-60CCF4F73BC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14AD-85A6-418C-9EBC-8C1E14CA6C4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084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0184-F248-478F-B19B-A0234605C8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D1B8-6E3D-4F7B-BB3D-74F6B590D6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500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3B51-41D3-4839-9546-C8246A8B5EE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50D-199E-4D57-A4A8-CC507B420C45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690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8E37-2AC2-4027-9DE5-60CCF4F73BC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14AD-85A6-418C-9EBC-8C1E14CA6C4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685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C512-F077-4724-84A6-5DC6CDF8057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A51B-9C18-4885-A069-55FF11FF0E9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132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3017-72FC-4056-BCD9-1ECC79AA7D7E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9C48-4373-4E83-AD09-4FB908AC855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42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93E-E6D8-4AD2-A65A-B13551D5BEB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C796-A31B-49D3-814E-B647ACD264E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764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F4D2-48AE-4A05-BA1D-0FD767F6C9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78A6-29B9-48D7-8AA6-0463FDEF3FD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048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2534-EF15-4948-BAB7-22BCF41E7CC7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99C0-A6CB-4B03-81AF-5DF8D7EB7D4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2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A916-819B-4F58-9B6F-0991CDCC2B5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9F74-9585-4572-93AE-FDDEC306328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262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6645-2EBA-413A-A673-8EAA706C99D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59F7-3EC8-4944-826D-5B2A164B662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6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C512-F077-4724-84A6-5DC6CDF8057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A51B-9C18-4885-A069-55FF11FF0E9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3691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9722-A767-4DDF-93F4-2F3DFBF8B240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910B-F77C-452E-BC29-D6CFAD57A78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294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0184-F248-478F-B19B-A0234605C8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D1B8-6E3D-4F7B-BB3D-74F6B590D6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435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3B51-41D3-4839-9546-C8246A8B5EE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50D-199E-4D57-A4A8-CC507B420C45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4787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8E37-2AC2-4027-9DE5-60CCF4F73BC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14AD-85A6-418C-9EBC-8C1E14CA6C4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3944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C512-F077-4724-84A6-5DC6CDF8057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A51B-9C18-4885-A069-55FF11FF0E9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593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3017-72FC-4056-BCD9-1ECC79AA7D7E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9C48-4373-4E83-AD09-4FB908AC855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82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93E-E6D8-4AD2-A65A-B13551D5BEB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C796-A31B-49D3-814E-B647ACD264E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799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F4D2-48AE-4A05-BA1D-0FD767F6C9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78A6-29B9-48D7-8AA6-0463FDEF3FD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7356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2534-EF15-4948-BAB7-22BCF41E7CC7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99C0-A6CB-4B03-81AF-5DF8D7EB7D4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8641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A916-819B-4F58-9B6F-0991CDCC2B5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9F74-9585-4572-93AE-FDDEC306328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24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3017-72FC-4056-BCD9-1ECC79AA7D7E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9C48-4373-4E83-AD09-4FB908AC855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85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6645-2EBA-413A-A673-8EAA706C99D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59F7-3EC8-4944-826D-5B2A164B662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569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9722-A767-4DDF-93F4-2F3DFBF8B240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910B-F77C-452E-BC29-D6CFAD57A78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826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0184-F248-478F-B19B-A0234605C8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D1B8-6E3D-4F7B-BB3D-74F6B590D6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6229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3B51-41D3-4839-9546-C8246A8B5EE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50D-199E-4D57-A4A8-CC507B420C45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311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8E37-2AC2-4027-9DE5-60CCF4F73BC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14AD-85A6-418C-9EBC-8C1E14CA6C4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2620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C512-F077-4724-84A6-5DC6CDF8057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A51B-9C18-4885-A069-55FF11FF0E9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183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3017-72FC-4056-BCD9-1ECC79AA7D7E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9C48-4373-4E83-AD09-4FB908AC855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14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93E-E6D8-4AD2-A65A-B13551D5BEB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C796-A31B-49D3-814E-B647ACD264E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8076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F4D2-48AE-4A05-BA1D-0FD767F6C9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78A6-29B9-48D7-8AA6-0463FDEF3FD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823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2534-EF15-4948-BAB7-22BCF41E7CC7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99C0-A6CB-4B03-81AF-5DF8D7EB7D4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36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93E-E6D8-4AD2-A65A-B13551D5BEB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C796-A31B-49D3-814E-B647ACD264E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9403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A916-819B-4F58-9B6F-0991CDCC2B5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9F74-9585-4572-93AE-FDDEC306328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9156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6645-2EBA-413A-A673-8EAA706C99D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59F7-3EC8-4944-826D-5B2A164B662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342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9722-A767-4DDF-93F4-2F3DFBF8B240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910B-F77C-452E-BC29-D6CFAD57A78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826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0184-F248-478F-B19B-A0234605C8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D1B8-6E3D-4F7B-BB3D-74F6B590D6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3155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3B51-41D3-4839-9546-C8246A8B5EE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50D-199E-4D57-A4A8-CC507B420C45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8418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8E37-2AC2-4027-9DE5-60CCF4F73BC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14AD-85A6-418C-9EBC-8C1E14CA6C4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635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C512-F077-4724-84A6-5DC6CDF8057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A51B-9C18-4885-A069-55FF11FF0E9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1442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3017-72FC-4056-BCD9-1ECC79AA7D7E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9C48-4373-4E83-AD09-4FB908AC855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8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93E-E6D8-4AD2-A65A-B13551D5BEB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C796-A31B-49D3-814E-B647ACD264E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930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F4D2-48AE-4A05-BA1D-0FD767F6C9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78A6-29B9-48D7-8AA6-0463FDEF3FD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65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F4D2-48AE-4A05-BA1D-0FD767F6C9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78A6-29B9-48D7-8AA6-0463FDEF3FD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6928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2534-EF15-4948-BAB7-22BCF41E7CC7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99C0-A6CB-4B03-81AF-5DF8D7EB7D4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117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A916-819B-4F58-9B6F-0991CDCC2B5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9F74-9585-4572-93AE-FDDEC306328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872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6645-2EBA-413A-A673-8EAA706C99D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59F7-3EC8-4944-826D-5B2A164B662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9495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9722-A767-4DDF-93F4-2F3DFBF8B240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910B-F77C-452E-BC29-D6CFAD57A78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0815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0184-F248-478F-B19B-A0234605C8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D1B8-6E3D-4F7B-BB3D-74F6B590D6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97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3B51-41D3-4839-9546-C8246A8B5EE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50D-199E-4D57-A4A8-CC507B420C45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7790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8E37-2AC2-4027-9DE5-60CCF4F73BC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14AD-85A6-418C-9EBC-8C1E14CA6C4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5694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C512-F077-4724-84A6-5DC6CDF8057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A51B-9C18-4885-A069-55FF11FF0E9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6586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3017-72FC-4056-BCD9-1ECC79AA7D7E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9C48-4373-4E83-AD09-4FB908AC855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94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93E-E6D8-4AD2-A65A-B13551D5BEB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C796-A31B-49D3-814E-B647ACD264E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09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2534-EF15-4948-BAB7-22BCF41E7CC7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99C0-A6CB-4B03-81AF-5DF8D7EB7D4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339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F4D2-48AE-4A05-BA1D-0FD767F6C9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78A6-29B9-48D7-8AA6-0463FDEF3FD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978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2534-EF15-4948-BAB7-22BCF41E7CC7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99C0-A6CB-4B03-81AF-5DF8D7EB7D4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04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A916-819B-4F58-9B6F-0991CDCC2B5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9F74-9585-4572-93AE-FDDEC306328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8356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6645-2EBA-413A-A673-8EAA706C99D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59F7-3EC8-4944-826D-5B2A164B662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792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9722-A767-4DDF-93F4-2F3DFBF8B240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910B-F77C-452E-BC29-D6CFAD57A78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8807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0184-F248-478F-B19B-A0234605C8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D1B8-6E3D-4F7B-BB3D-74F6B590D6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691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3B51-41D3-4839-9546-C8246A8B5EE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50D-199E-4D57-A4A8-CC507B420C45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1469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8E37-2AC2-4027-9DE5-60CCF4F73BC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14AD-85A6-418C-9EBC-8C1E14CA6C4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0530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C512-F077-4724-84A6-5DC6CDF8057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A51B-9C18-4885-A069-55FF11FF0E9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242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3017-72FC-4056-BCD9-1ECC79AA7D7E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9C48-4373-4E83-AD09-4FB908AC855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70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A916-819B-4F58-9B6F-0991CDCC2B5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9F74-9585-4572-93AE-FDDEC306328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412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93E-E6D8-4AD2-A65A-B13551D5BEB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C796-A31B-49D3-814E-B647ACD264E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654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F4D2-48AE-4A05-BA1D-0FD767F6C9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78A6-29B9-48D7-8AA6-0463FDEF3FD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296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2534-EF15-4948-BAB7-22BCF41E7CC7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99C0-A6CB-4B03-81AF-5DF8D7EB7D4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4081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A916-819B-4F58-9B6F-0991CDCC2B5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9F74-9585-4572-93AE-FDDEC306328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8395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6645-2EBA-413A-A673-8EAA706C99D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59F7-3EC8-4944-826D-5B2A164B662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6721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9722-A767-4DDF-93F4-2F3DFBF8B240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910B-F77C-452E-BC29-D6CFAD57A78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3285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0184-F248-478F-B19B-A0234605C8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D1B8-6E3D-4F7B-BB3D-74F6B590D6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3403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3B51-41D3-4839-9546-C8246A8B5EE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50D-199E-4D57-A4A8-CC507B420C45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478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8E37-2AC2-4027-9DE5-60CCF4F73BC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14AD-85A6-418C-9EBC-8C1E14CA6C4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7184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C512-F077-4724-84A6-5DC6CDF8057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A51B-9C18-4885-A069-55FF11FF0E9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6645-2EBA-413A-A673-8EAA706C99D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59F7-3EC8-4944-826D-5B2A164B662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9813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3017-72FC-4056-BCD9-1ECC79AA7D7E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9C48-4373-4E83-AD09-4FB908AC855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24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93E-E6D8-4AD2-A65A-B13551D5BEB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C796-A31B-49D3-814E-B647ACD264E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4796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F4D2-48AE-4A05-BA1D-0FD767F6C9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78A6-29B9-48D7-8AA6-0463FDEF3FD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2713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2534-EF15-4948-BAB7-22BCF41E7CC7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99C0-A6CB-4B03-81AF-5DF8D7EB7D4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187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A916-819B-4F58-9B6F-0991CDCC2B5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9F74-9585-4572-93AE-FDDEC306328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1948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6645-2EBA-413A-A673-8EAA706C99D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59F7-3EC8-4944-826D-5B2A164B662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5870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9722-A767-4DDF-93F4-2F3DFBF8B240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910B-F77C-452E-BC29-D6CFAD57A78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2570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0184-F248-478F-B19B-A0234605C8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D1B8-6E3D-4F7B-BB3D-74F6B590D6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7395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3B51-41D3-4839-9546-C8246A8B5EE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50D-199E-4D57-A4A8-CC507B420C45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9872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8E37-2AC2-4027-9DE5-60CCF4F73BC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14AD-85A6-418C-9EBC-8C1E14CA6C4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57FA-38CD-4E5F-875E-87226AAB5635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B857-617B-4237-9850-43269098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14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9722-A767-4DDF-93F4-2F3DFBF8B240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910B-F77C-452E-BC29-D6CFAD57A78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111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C512-F077-4724-84A6-5DC6CDF8057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A51B-9C18-4885-A069-55FF11FF0E9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388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3017-72FC-4056-BCD9-1ECC79AA7D7E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9C48-4373-4E83-AD09-4FB908AC855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74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93E-E6D8-4AD2-A65A-B13551D5BEB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C796-A31B-49D3-814E-B647ACD264E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100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F4D2-48AE-4A05-BA1D-0FD767F6C9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78A6-29B9-48D7-8AA6-0463FDEF3FD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4319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2534-EF15-4948-BAB7-22BCF41E7CC7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99C0-A6CB-4B03-81AF-5DF8D7EB7D4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922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A916-819B-4F58-9B6F-0991CDCC2B5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9F74-9585-4572-93AE-FDDEC306328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9099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6645-2EBA-413A-A673-8EAA706C99D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59F7-3EC8-4944-826D-5B2A164B662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7128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9722-A767-4DDF-93F4-2F3DFBF8B240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910B-F77C-452E-BC29-D6CFAD57A78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4119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0184-F248-478F-B19B-A0234605C8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D1B8-6E3D-4F7B-BB3D-74F6B590D6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3029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3B51-41D3-4839-9546-C8246A8B5EE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50D-199E-4D57-A4A8-CC507B420C45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9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0184-F248-478F-B19B-A0234605C8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D1B8-6E3D-4F7B-BB3D-74F6B590D6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6695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8E37-2AC2-4027-9DE5-60CCF4F73BC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14AD-85A6-418C-9EBC-8C1E14CA6C4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216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C512-F077-4724-84A6-5DC6CDF8057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A51B-9C18-4885-A069-55FF11FF0E9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0971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3017-72FC-4056-BCD9-1ECC79AA7D7E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9C48-4373-4E83-AD09-4FB908AC855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53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93E-E6D8-4AD2-A65A-B13551D5BEB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C796-A31B-49D3-814E-B647ACD264E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5444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F4D2-48AE-4A05-BA1D-0FD767F6C9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78A6-29B9-48D7-8AA6-0463FDEF3FD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1922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2534-EF15-4948-BAB7-22BCF41E7CC7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99C0-A6CB-4B03-81AF-5DF8D7EB7D4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2056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A916-819B-4F58-9B6F-0991CDCC2B5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9F74-9585-4572-93AE-FDDEC306328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4684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6645-2EBA-413A-A673-8EAA706C99D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59F7-3EC8-4944-826D-5B2A164B662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7965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9722-A767-4DDF-93F4-2F3DFBF8B240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910B-F77C-452E-BC29-D6CFAD57A78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0518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0184-F248-478F-B19B-A0234605C8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D1B8-6E3D-4F7B-BB3D-74F6B590D6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75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3B51-41D3-4839-9546-C8246A8B5EE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50D-199E-4D57-A4A8-CC507B420C45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8105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3B51-41D3-4839-9546-C8246A8B5EE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50D-199E-4D57-A4A8-CC507B420C45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9873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8E37-2AC2-4027-9DE5-60CCF4F73BC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14AD-85A6-418C-9EBC-8C1E14CA6C4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7280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C512-F077-4724-84A6-5DC6CDF8057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A51B-9C18-4885-A069-55FF11FF0E9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8687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3017-72FC-4056-BCD9-1ECC79AA7D7E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9C48-4373-4E83-AD09-4FB908AC855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75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93E-E6D8-4AD2-A65A-B13551D5BEB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C796-A31B-49D3-814E-B647ACD264E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4238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F4D2-48AE-4A05-BA1D-0FD767F6C9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78A6-29B9-48D7-8AA6-0463FDEF3FD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6465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2534-EF15-4948-BAB7-22BCF41E7CC7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99C0-A6CB-4B03-81AF-5DF8D7EB7D4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6481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A916-819B-4F58-9B6F-0991CDCC2B5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9F74-9585-4572-93AE-FDDEC306328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502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6645-2EBA-413A-A673-8EAA706C99D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59F7-3EC8-4944-826D-5B2A164B662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7844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9722-A767-4DDF-93F4-2F3DFBF8B240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910B-F77C-452E-BC29-D6CFAD57A78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36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8E37-2AC2-4027-9DE5-60CCF4F73BC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14AD-85A6-418C-9EBC-8C1E14CA6C4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8497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0184-F248-478F-B19B-A0234605C8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D1B8-6E3D-4F7B-BB3D-74F6B590D6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7196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3B51-41D3-4839-9546-C8246A8B5EE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50D-199E-4D57-A4A8-CC507B420C45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0887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8E37-2AC2-4027-9DE5-60CCF4F73BC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14AD-85A6-418C-9EBC-8C1E14CA6C4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2781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C512-F077-4724-84A6-5DC6CDF8057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A51B-9C18-4885-A069-55FF11FF0E9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1202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3017-72FC-4056-BCD9-1ECC79AA7D7E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9C48-4373-4E83-AD09-4FB908AC855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35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93E-E6D8-4AD2-A65A-B13551D5BEB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C796-A31B-49D3-814E-B647ACD264E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985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F4D2-48AE-4A05-BA1D-0FD767F6C9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78A6-29B9-48D7-8AA6-0463FDEF3FD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2377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2534-EF15-4948-BAB7-22BCF41E7CC7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99C0-A6CB-4B03-81AF-5DF8D7EB7D4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9186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A916-819B-4F58-9B6F-0991CDCC2B5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9F74-9585-4572-93AE-FDDEC306328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1995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6645-2EBA-413A-A673-8EAA706C99D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59F7-3EC8-4944-826D-5B2A164B662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22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C512-F077-4724-84A6-5DC6CDF8057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A51B-9C18-4885-A069-55FF11FF0E9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2859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9722-A767-4DDF-93F4-2F3DFBF8B240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910B-F77C-452E-BC29-D6CFAD57A78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1067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0184-F248-478F-B19B-A0234605C8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D1B8-6E3D-4F7B-BB3D-74F6B590D6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9876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3B51-41D3-4839-9546-C8246A8B5EE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50D-199E-4D57-A4A8-CC507B420C45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43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3017-72FC-4056-BCD9-1ECC79AA7D7E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9C48-4373-4E83-AD09-4FB908AC855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69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93E-E6D8-4AD2-A65A-B13551D5BEB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C796-A31B-49D3-814E-B647ACD264E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22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F4D2-48AE-4A05-BA1D-0FD767F6C9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78A6-29B9-48D7-8AA6-0463FDEF3FD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85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2534-EF15-4948-BAB7-22BCF41E7CC7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99C0-A6CB-4B03-81AF-5DF8D7EB7D4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52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A916-819B-4F58-9B6F-0991CDCC2B5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9F74-9585-4572-93AE-FDDEC306328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0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57FA-38CD-4E5F-875E-87226AAB5635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B857-617B-4237-9850-43269098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10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6645-2EBA-413A-A673-8EAA706C99D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59F7-3EC8-4944-826D-5B2A164B662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98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9722-A767-4DDF-93F4-2F3DFBF8B240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910B-F77C-452E-BC29-D6CFAD57A78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20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0184-F248-478F-B19B-A0234605C8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D1B8-6E3D-4F7B-BB3D-74F6B590D6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22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3B51-41D3-4839-9546-C8246A8B5EE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50D-199E-4D57-A4A8-CC507B420C45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45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8E37-2AC2-4027-9DE5-60CCF4F73BC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14AD-85A6-418C-9EBC-8C1E14CA6C4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578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C512-F077-4724-84A6-5DC6CDF8057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A51B-9C18-4885-A069-55FF11FF0E9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26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3017-72FC-4056-BCD9-1ECC79AA7D7E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9C48-4373-4E83-AD09-4FB908AC855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0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93E-E6D8-4AD2-A65A-B13551D5BEB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C796-A31B-49D3-814E-B647ACD264E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19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F4D2-48AE-4A05-BA1D-0FD767F6C9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78A6-29B9-48D7-8AA6-0463FDEF3FD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83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2534-EF15-4948-BAB7-22BCF41E7CC7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99C0-A6CB-4B03-81AF-5DF8D7EB7D4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0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57FA-38CD-4E5F-875E-87226AAB5635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B857-617B-4237-9850-43269098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3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A916-819B-4F58-9B6F-0991CDCC2B5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9F74-9585-4572-93AE-FDDEC306328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46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6645-2EBA-413A-A673-8EAA706C99D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59F7-3EC8-4944-826D-5B2A164B662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864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9722-A767-4DDF-93F4-2F3DFBF8B240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910B-F77C-452E-BC29-D6CFAD57A78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55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0184-F248-478F-B19B-A0234605C8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D1B8-6E3D-4F7B-BB3D-74F6B590D6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87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3B51-41D3-4839-9546-C8246A8B5EE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50D-199E-4D57-A4A8-CC507B420C45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70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8E37-2AC2-4027-9DE5-60CCF4F73BC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14AD-85A6-418C-9EBC-8C1E14CA6C4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628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C512-F077-4724-84A6-5DC6CDF8057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A51B-9C18-4885-A069-55FF11FF0E9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684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3017-72FC-4056-BCD9-1ECC79AA7D7E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9C48-4373-4E83-AD09-4FB908AC855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15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93E-E6D8-4AD2-A65A-B13551D5BEB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C796-A31B-49D3-814E-B647ACD264E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744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F4D2-48AE-4A05-BA1D-0FD767F6C9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78A6-29B9-48D7-8AA6-0463FDEF3FD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6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57FA-38CD-4E5F-875E-87226AAB5635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B857-617B-4237-9850-43269098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01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2534-EF15-4948-BAB7-22BCF41E7CC7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99C0-A6CB-4B03-81AF-5DF8D7EB7D4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401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A916-819B-4F58-9B6F-0991CDCC2B5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9F74-9585-4572-93AE-FDDEC306328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264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6645-2EBA-413A-A673-8EAA706C99D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59F7-3EC8-4944-826D-5B2A164B662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740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9722-A767-4DDF-93F4-2F3DFBF8B240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910B-F77C-452E-BC29-D6CFAD57A78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37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0184-F248-478F-B19B-A0234605C8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D1B8-6E3D-4F7B-BB3D-74F6B590D6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406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3B51-41D3-4839-9546-C8246A8B5EE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50D-199E-4D57-A4A8-CC507B420C45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793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8E37-2AC2-4027-9DE5-60CCF4F73BC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14AD-85A6-418C-9EBC-8C1E14CA6C4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06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C512-F077-4724-84A6-5DC6CDF8057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A51B-9C18-4885-A069-55FF11FF0E9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630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3017-72FC-4056-BCD9-1ECC79AA7D7E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9C48-4373-4E83-AD09-4FB908AC855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8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93E-E6D8-4AD2-A65A-B13551D5BEB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C796-A31B-49D3-814E-B647ACD264E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1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57FA-38CD-4E5F-875E-87226AAB5635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B857-617B-4237-9850-43269098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118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F4D2-48AE-4A05-BA1D-0FD767F6C9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78A6-29B9-48D7-8AA6-0463FDEF3FD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274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2534-EF15-4948-BAB7-22BCF41E7CC7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99C0-A6CB-4B03-81AF-5DF8D7EB7D4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356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A916-819B-4F58-9B6F-0991CDCC2B5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9F74-9585-4572-93AE-FDDEC306328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122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6645-2EBA-413A-A673-8EAA706C99D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59F7-3EC8-4944-826D-5B2A164B662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509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9722-A767-4DDF-93F4-2F3DFBF8B240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910B-F77C-452E-BC29-D6CFAD57A78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645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0184-F248-478F-B19B-A0234605C8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D1B8-6E3D-4F7B-BB3D-74F6B590D6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010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3B51-41D3-4839-9546-C8246A8B5EE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50D-199E-4D57-A4A8-CC507B420C45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265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8E37-2AC2-4027-9DE5-60CCF4F73BC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14AD-85A6-418C-9EBC-8C1E14CA6C4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188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C512-F077-4724-84A6-5DC6CDF8057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A51B-9C18-4885-A069-55FF11FF0E9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886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3017-72FC-4056-BCD9-1ECC79AA7D7E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9C48-4373-4E83-AD09-4FB908AC855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68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57FA-38CD-4E5F-875E-87226AAB5635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B857-617B-4237-9850-43269098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816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93E-E6D8-4AD2-A65A-B13551D5BEB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C796-A31B-49D3-814E-B647ACD264E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33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F4D2-48AE-4A05-BA1D-0FD767F6C9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78A6-29B9-48D7-8AA6-0463FDEF3FD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809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2534-EF15-4948-BAB7-22BCF41E7CC7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99C0-A6CB-4B03-81AF-5DF8D7EB7D4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982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A916-819B-4F58-9B6F-0991CDCC2B5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9F74-9585-4572-93AE-FDDEC306328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30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6645-2EBA-413A-A673-8EAA706C99D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59F7-3EC8-4944-826D-5B2A164B662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091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9722-A767-4DDF-93F4-2F3DFBF8B240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910B-F77C-452E-BC29-D6CFAD57A78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079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0184-F248-478F-B19B-A0234605C8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D1B8-6E3D-4F7B-BB3D-74F6B590D6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602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3B51-41D3-4839-9546-C8246A8B5EE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50D-199E-4D57-A4A8-CC507B420C45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142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8E37-2AC2-4027-9DE5-60CCF4F73BC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14AD-85A6-418C-9EBC-8C1E14CA6C4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508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C512-F077-4724-84A6-5DC6CDF8057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A51B-9C18-4885-A069-55FF11FF0E9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8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57FA-38CD-4E5F-875E-87226AAB5635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B857-617B-4237-9850-43269098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972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3017-72FC-4056-BCD9-1ECC79AA7D7E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9C48-4373-4E83-AD09-4FB908AC855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23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93E-E6D8-4AD2-A65A-B13551D5BEB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C796-A31B-49D3-814E-B647ACD264E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7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F4D2-48AE-4A05-BA1D-0FD767F6C9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78A6-29B9-48D7-8AA6-0463FDEF3FD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329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2534-EF15-4948-BAB7-22BCF41E7CC7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99C0-A6CB-4B03-81AF-5DF8D7EB7D4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342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A916-819B-4F58-9B6F-0991CDCC2B5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9F74-9585-4572-93AE-FDDEC306328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027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6645-2EBA-413A-A673-8EAA706C99D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59F7-3EC8-4944-826D-5B2A164B662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560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9722-A767-4DDF-93F4-2F3DFBF8B240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910B-F77C-452E-BC29-D6CFAD57A78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015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0184-F248-478F-B19B-A0234605C8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D1B8-6E3D-4F7B-BB3D-74F6B590D6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005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3B51-41D3-4839-9546-C8246A8B5EE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50D-199E-4D57-A4A8-CC507B420C45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231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8E37-2AC2-4027-9DE5-60CCF4F73BC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14AD-85A6-418C-9EBC-8C1E14CA6C4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0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57FA-38CD-4E5F-875E-87226AAB5635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B857-617B-4237-9850-43269098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754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C512-F077-4724-84A6-5DC6CDF8057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A51B-9C18-4885-A069-55FF11FF0E9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04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3017-72FC-4056-BCD9-1ECC79AA7D7E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9C48-4373-4E83-AD09-4FB908AC855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12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93E-E6D8-4AD2-A65A-B13551D5BEB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C796-A31B-49D3-814E-B647ACD264E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202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F4D2-48AE-4A05-BA1D-0FD767F6C9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78A6-29B9-48D7-8AA6-0463FDEF3FD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049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2534-EF15-4948-BAB7-22BCF41E7CC7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99C0-A6CB-4B03-81AF-5DF8D7EB7D4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449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A916-819B-4F58-9B6F-0991CDCC2B5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9F74-9585-4572-93AE-FDDEC306328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663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6645-2EBA-413A-A673-8EAA706C99D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59F7-3EC8-4944-826D-5B2A164B662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046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9722-A767-4DDF-93F4-2F3DFBF8B240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910B-F77C-452E-BC29-D6CFAD57A78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721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0184-F248-478F-B19B-A0234605C8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D1B8-6E3D-4F7B-BB3D-74F6B590D6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339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3B51-41D3-4839-9546-C8246A8B5EE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50D-199E-4D57-A4A8-CC507B420C45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4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657FA-38CD-4E5F-875E-87226AAB5635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8B857-617B-4237-9850-43269098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9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4E30F-ADFA-4B5A-8E66-2D3B96E7835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19D9F2-2918-4182-B125-EE1B3A702CF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9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4E30F-ADFA-4B5A-8E66-2D3B96E7835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19D9F2-2918-4182-B125-EE1B3A702CF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3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4E30F-ADFA-4B5A-8E66-2D3B96E7835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19D9F2-2918-4182-B125-EE1B3A702CF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2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4E30F-ADFA-4B5A-8E66-2D3B96E7835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19D9F2-2918-4182-B125-EE1B3A702CF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0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4E30F-ADFA-4B5A-8E66-2D3B96E7835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19D9F2-2918-4182-B125-EE1B3A702CF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9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4E30F-ADFA-4B5A-8E66-2D3B96E7835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19D9F2-2918-4182-B125-EE1B3A702CF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8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4E30F-ADFA-4B5A-8E66-2D3B96E7835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19D9F2-2918-4182-B125-EE1B3A702CF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6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4E30F-ADFA-4B5A-8E66-2D3B96E7835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19D9F2-2918-4182-B125-EE1B3A702CF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4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4E30F-ADFA-4B5A-8E66-2D3B96E7835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19D9F2-2918-4182-B125-EE1B3A702CF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9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4E30F-ADFA-4B5A-8E66-2D3B96E7835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19D9F2-2918-4182-B125-EE1B3A702CF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4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4E30F-ADFA-4B5A-8E66-2D3B96E7835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19D9F2-2918-4182-B125-EE1B3A702CF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0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4E30F-ADFA-4B5A-8E66-2D3B96E7835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19D9F2-2918-4182-B125-EE1B3A702CF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6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4E30F-ADFA-4B5A-8E66-2D3B96E7835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19D9F2-2918-4182-B125-EE1B3A702CF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4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4E30F-ADFA-4B5A-8E66-2D3B96E7835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19D9F2-2918-4182-B125-EE1B3A702CF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0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4E30F-ADFA-4B5A-8E66-2D3B96E7835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19D9F2-2918-4182-B125-EE1B3A702CF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3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4E30F-ADFA-4B5A-8E66-2D3B96E7835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19D9F2-2918-4182-B125-EE1B3A702CF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0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4E30F-ADFA-4B5A-8E66-2D3B96E7835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19D9F2-2918-4182-B125-EE1B3A702CF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4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4E30F-ADFA-4B5A-8E66-2D3B96E7835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19D9F2-2918-4182-B125-EE1B3A702CF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3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4E30F-ADFA-4B5A-8E66-2D3B96E7835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19D9F2-2918-4182-B125-EE1B3A702CF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8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4E30F-ADFA-4B5A-8E66-2D3B96E7835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19D9F2-2918-4182-B125-EE1B3A702CF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4E30F-ADFA-4B5A-8E66-2D3B96E7835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10/17/2011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19D9F2-2918-4182-B125-EE1B3A702CF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0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90678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172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ahara Dhakla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eaLnBrk="1" hangingPunct="1"/>
            <a:r>
              <a:rPr lang="en-US" sz="2800" b="1" u="sng" dirty="0" smtClean="0"/>
              <a:t>The word Sahel means “border” or “margin,” </a:t>
            </a:r>
            <a:r>
              <a:rPr lang="en-US" sz="2800" dirty="0" smtClean="0"/>
              <a:t>and this is the region that borders the Sahara. </a:t>
            </a:r>
          </a:p>
          <a:p>
            <a:pPr eaLnBrk="1" hangingPunct="1"/>
            <a:r>
              <a:rPr lang="en-US" sz="2800" dirty="0" smtClean="0"/>
              <a:t>It is a region between the desert to the north and the grasslands and rainforest to the south. </a:t>
            </a:r>
          </a:p>
          <a:p>
            <a:pPr eaLnBrk="1" hangingPunct="1"/>
            <a:r>
              <a:rPr lang="en-US" sz="2800" dirty="0" smtClean="0"/>
              <a:t>The Sahel is relatively flat with few mountains and hills.</a:t>
            </a:r>
          </a:p>
          <a:p>
            <a:pPr eaLnBrk="1" hangingPunct="1"/>
            <a:r>
              <a:rPr lang="en-US" sz="2800" dirty="0" smtClean="0"/>
              <a:t>While there is more rain than in the Sahara desert, rainfall in the Sahel varies from year to year, ranging 	 from 6-20 inches. </a:t>
            </a:r>
          </a:p>
          <a:p>
            <a:pPr eaLnBrk="1" hangingPunct="1"/>
            <a:r>
              <a:rPr lang="en-US" sz="2800" dirty="0" smtClean="0"/>
              <a:t>Vegetation is sparse in the 				        Sahel, and grasses and 				        shrubs are unevenly 				          distributed. 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1995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atic.howstuffworks.com/gif/sahel-shiftin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People in the Sahel</a:t>
            </a:r>
            <a:endParaRPr lang="en-US" dirty="0"/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majority of the people living in the 		         Sahel follow traditional ways of 			       making a living, herding animals and 		          living semi-nomadic lives. </a:t>
            </a:r>
          </a:p>
          <a:p>
            <a:pPr eaLnBrk="1" hangingPunct="1"/>
            <a:r>
              <a:rPr lang="en-US" sz="2800" dirty="0" smtClean="0"/>
              <a:t>They move when water and grass run out for their animals. </a:t>
            </a:r>
          </a:p>
          <a:p>
            <a:pPr eaLnBrk="1" hangingPunct="1"/>
            <a:r>
              <a:rPr lang="en-US" sz="2800" dirty="0" smtClean="0"/>
              <a:t>Others practice </a:t>
            </a:r>
            <a:r>
              <a:rPr lang="en-US" sz="2800" dirty="0" smtClean="0">
                <a:solidFill>
                  <a:srgbClr val="FF0000"/>
                </a:solidFill>
              </a:rPr>
              <a:t>subsistence farming</a:t>
            </a:r>
            <a:r>
              <a:rPr lang="en-US" sz="2800" dirty="0" smtClean="0"/>
              <a:t>,</a:t>
            </a:r>
            <a:r>
              <a:rPr lang="en-US" sz="2800" b="1" u="sng" dirty="0" smtClean="0"/>
              <a:t> meaning they grow just enough food for their families. </a:t>
            </a:r>
          </a:p>
          <a:p>
            <a:pPr eaLnBrk="1" hangingPunct="1"/>
            <a:r>
              <a:rPr lang="en-US" sz="2800" dirty="0" smtClean="0"/>
              <a:t>Some grown peanuts and millet to sell in the market places, but undependable rain makes farming difficult. </a:t>
            </a:r>
          </a:p>
          <a:p>
            <a:pPr eaLnBrk="1" hangingPunct="1"/>
            <a:r>
              <a:rPr lang="en-US" sz="2800" dirty="0" smtClean="0"/>
              <a:t>Many of the countries in the Sahel have rapidly growing populations. </a:t>
            </a:r>
          </a:p>
          <a:p>
            <a:pPr eaLnBrk="1" hangingPunct="1"/>
            <a:r>
              <a:rPr lang="en-US" sz="2800" b="1" u="sng" dirty="0" smtClean="0"/>
              <a:t>This is a problem since food and water are often scarce</a:t>
            </a:r>
            <a:r>
              <a:rPr lang="en-US" sz="2800" dirty="0" smtClean="0"/>
              <a:t>.</a:t>
            </a:r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6525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savannah</a:t>
            </a:r>
            <a:endParaRPr lang="en-US" dirty="0"/>
          </a:p>
        </p:txBody>
      </p:sp>
      <p:pic>
        <p:nvPicPr>
          <p:cNvPr id="21507" name="Picture 2" descr="http://rds.yahoo.com/_ylt=A9G_bF5puAVJBYIBClKjzbkF/SIG=133nk2au8/EXP=1225198057/**http%3A/teacherlink.ed.usu.edu/tlresources/units/byrnes-africa/AngGla/Bio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0"/>
            <a:ext cx="438943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3"/>
            <a:ext cx="8991600" cy="5303837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Closer to the equator, the 					climate becomes hot and 				features both rainy and 					dry seasons.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Savannas cover the regions </a:t>
            </a:r>
            <a:r>
              <a:rPr lang="en-US" dirty="0" smtClean="0"/>
              <a:t>				</a:t>
            </a:r>
            <a:r>
              <a:rPr lang="en-US" b="1" dirty="0" smtClean="0"/>
              <a:t>just north and south of </a:t>
            </a:r>
            <a:r>
              <a:rPr lang="en-US" dirty="0" smtClean="0"/>
              <a:t>					</a:t>
            </a:r>
            <a:r>
              <a:rPr lang="en-US" b="1" dirty="0" smtClean="0"/>
              <a:t>the rainforests that lie </a:t>
            </a:r>
            <a:r>
              <a:rPr lang="en-US" dirty="0" smtClean="0"/>
              <a:t>					</a:t>
            </a:r>
            <a:r>
              <a:rPr lang="en-US" b="1" dirty="0" smtClean="0"/>
              <a:t>along the equator.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Savannas are hot, dry </a:t>
            </a:r>
            <a:r>
              <a:rPr lang="en-US" dirty="0" smtClean="0"/>
              <a:t>				</a:t>
            </a:r>
            <a:r>
              <a:rPr lang="en-US" b="1" dirty="0" smtClean="0"/>
              <a:t>grasslands.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In a savanna, the grass it tall and thick.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Trees are short and scattered.</a:t>
            </a:r>
          </a:p>
        </p:txBody>
      </p:sp>
    </p:spTree>
    <p:extLst>
      <p:ext uri="{BB962C8B-B14F-4D97-AF65-F5344CB8AC3E}">
        <p14:creationId xmlns:p14="http://schemas.microsoft.com/office/powerpoint/2010/main" val="3438115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9718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The most famous savannah is the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Serengeti</a:t>
            </a:r>
            <a:r>
              <a:rPr lang="en-US" dirty="0" smtClean="0"/>
              <a:t>, </a:t>
            </a:r>
            <a:r>
              <a:rPr lang="en-US" b="1" dirty="0" smtClean="0"/>
              <a:t>a migration areas for 1.5 million animals like buffalo, gazelles, and zebras.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The Serengeti includes parts of Kenya, where people rely on the land for their livelihood.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About one-third of the country is grazing land for cattle, goats, and sheep.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pic>
        <p:nvPicPr>
          <p:cNvPr id="22531" name="Picture 2" descr="http://rds.yahoo.com/_ylt=A9G_bF80uQVJxlUBBRyjzbkF/SIG=12pnqfpm1/EXP=1225198260/**http%3A/www.andreamarangoni.it/tanzania/tanzania_serengeti_acaci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2924175"/>
            <a:ext cx="52482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0" y="2730500"/>
            <a:ext cx="40386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b="1" u="sng" dirty="0">
                <a:solidFill>
                  <a:prstClr val="black"/>
                </a:solidFill>
                <a:latin typeface="Franklin Gothic Book" pitchFamily="34" charset="0"/>
              </a:rPr>
              <a:t>Many Kenyans make a living growing coffee and tea, which are the country’s major exports.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Franklin Gothic Book" pitchFamily="34" charset="0"/>
              </a:rPr>
              <a:t>Many of the wild animals associated with Africa live in the savannas.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b="1" u="sng" dirty="0">
                <a:solidFill>
                  <a:prstClr val="black"/>
                </a:solidFill>
                <a:latin typeface="Franklin Gothic Book" pitchFamily="34" charset="0"/>
              </a:rPr>
              <a:t>Although the soil is rich, farming is the savannas is limited because of disease carrying insects.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9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 descr="savanna.jpg"/>
          <p:cNvPicPr>
            <a:picLocks noChangeAspect="1"/>
          </p:cNvPicPr>
          <p:nvPr/>
        </p:nvPicPr>
        <p:blipFill>
          <a:blip r:embed="rId2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Usually there is not enough water to sustain trees and forests. 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Grasses and grains like wheat, oats and sorghum grow in the region, too.</a:t>
            </a:r>
          </a:p>
          <a:p>
            <a:pPr eaLnBrk="1" hangingPunct="1"/>
            <a:r>
              <a:rPr lang="en-US" sz="2800" b="1" u="sng" dirty="0" smtClean="0">
                <a:solidFill>
                  <a:schemeClr val="tx1"/>
                </a:solidFill>
              </a:rPr>
              <a:t>The African savanna is the largest in the world. </a:t>
            </a:r>
          </a:p>
          <a:p>
            <a:pPr eaLnBrk="1" hangingPunct="1"/>
            <a:r>
              <a:rPr lang="en-US" sz="2800" b="1" u="sng" dirty="0" smtClean="0">
                <a:solidFill>
                  <a:schemeClr val="tx1"/>
                </a:solidFill>
              </a:rPr>
              <a:t>It covers almost half of Africa. 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When the summer rains come, the savanna is green and the grass is thick. 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During the winter dry season, the grasses turns brown and grass fires occur. 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These fires are part of the natural cycle of life in the savanna.</a:t>
            </a:r>
          </a:p>
          <a:p>
            <a:pPr eaLnBrk="1" hangingPunct="1"/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192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resilience.geog.mcgill.ca/blog/wp-content/uploads/2006/01/AfricaAltStats.gif"/>
          <p:cNvPicPr>
            <a:picLocks noChangeAspect="1" noChangeArrowheads="1"/>
          </p:cNvPicPr>
          <p:nvPr/>
        </p:nvPicPr>
        <p:blipFill>
          <a:blip r:embed="rId3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750"/>
            <a:ext cx="66294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People in the savanna</a:t>
            </a:r>
            <a:endParaRPr lang="en-US" dirty="0"/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/>
          <a:lstStyle/>
          <a:p>
            <a:pPr eaLnBrk="1" hangingPunct="1"/>
            <a:r>
              <a:rPr lang="en-US" sz="2400" b="1" u="sng" dirty="0" smtClean="0"/>
              <a:t>The biggest threat to the African savanna is the increasing number of people. </a:t>
            </a:r>
          </a:p>
          <a:p>
            <a:pPr eaLnBrk="1" hangingPunct="1"/>
            <a:r>
              <a:rPr lang="en-US" sz="2400" b="1" u="sng" dirty="0" smtClean="0"/>
              <a:t>The increasing population in Africa has put pressure on people to open more land for farming and ranching. </a:t>
            </a:r>
          </a:p>
          <a:p>
            <a:pPr eaLnBrk="1" hangingPunct="1"/>
            <a:r>
              <a:rPr lang="en-US" sz="2400" b="1" u="sng" dirty="0" smtClean="0"/>
              <a:t>Every year, more savanna grassland is fenced in and plowed for crops. </a:t>
            </a:r>
          </a:p>
          <a:p>
            <a:pPr eaLnBrk="1" hangingPunct="1"/>
            <a:r>
              <a:rPr lang="en-US" sz="2400" b="1" u="sng" dirty="0" smtClean="0"/>
              <a:t>Expanding farmlands mean less land for the animals. </a:t>
            </a:r>
          </a:p>
          <a:p>
            <a:pPr eaLnBrk="1" hangingPunct="1"/>
            <a:r>
              <a:rPr lang="en-US" sz="2400" dirty="0" smtClean="0"/>
              <a:t>Some countries, like Kenya and Tanzania, are working to set aside large areas of the savanna as national parks and game preserves. </a:t>
            </a:r>
          </a:p>
          <a:p>
            <a:pPr eaLnBrk="1" hangingPunct="1"/>
            <a:r>
              <a:rPr lang="en-US" sz="2400" dirty="0" smtClean="0"/>
              <a:t>The savanna regions of Africa have faced pressure from the growth of towns and cities and the need for highways to connect urban areas. </a:t>
            </a:r>
          </a:p>
          <a:p>
            <a:pPr eaLnBrk="1" hangingPunct="1"/>
            <a:r>
              <a:rPr lang="en-US" sz="2400" dirty="0" smtClean="0"/>
              <a:t>As roads are built through isolated savanna wilderness, natural animal habitats disappear.</a:t>
            </a:r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86140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rds.yahoo.com/_ylt=A9G_bHP7uQVJBnsAEmyjzbkF/SIG=12p05igre/EXP=1225198459/**http%3A/assets.panda.org/img/original/large_map_congo_basin_fore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0"/>
            <a:ext cx="51244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Rainforest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3962400" cy="27432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u="sng" dirty="0" smtClean="0"/>
              <a:t>Along the equator lies the Congo Basin, home to the world’s second largest tropical rainforest (the Amazon is the largest).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0" y="3886200"/>
            <a:ext cx="91440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Franklin Gothic Book" pitchFamily="34" charset="0"/>
              </a:rPr>
              <a:t>A rainforest, is a dense evergreen forest with an annual rainfall of at least 60 inches.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b="1" u="sng" dirty="0">
                <a:solidFill>
                  <a:prstClr val="black"/>
                </a:solidFill>
                <a:latin typeface="Franklin Gothic Book" pitchFamily="34" charset="0"/>
              </a:rPr>
              <a:t>In the Congo, trees are so thick and tall that sunlight never reaches the forest floor.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Franklin Gothic Book" pitchFamily="34" charset="0"/>
              </a:rPr>
              <a:t>Unfortunately, the rainforest has shrunk substantially because of </a:t>
            </a:r>
            <a:r>
              <a:rPr lang="en-US" sz="2800" b="1" u="sng" dirty="0">
                <a:solidFill>
                  <a:prstClr val="black"/>
                </a:solidFill>
                <a:latin typeface="Franklin Gothic Book" pitchFamily="34" charset="0"/>
              </a:rPr>
              <a:t>deforestation and destructive farming practices</a:t>
            </a:r>
            <a:r>
              <a:rPr lang="en-US" sz="2800" dirty="0">
                <a:solidFill>
                  <a:prstClr val="black"/>
                </a:solidFill>
                <a:latin typeface="Franklin Gothic Book" pitchFamily="34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63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rds.yahoo.com/_ylt=A9G_bHKUugVJwzkBDk6jzbkF/SIG=11uenvfk0/EXP=1225198612/**http%3A/www.clint.com/Bali/images/Coc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924175"/>
            <a:ext cx="29527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791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Rainforests are found in parts of the world that are warm and humid and usually in an area near the earth’s equator. </a:t>
            </a:r>
          </a:p>
          <a:p>
            <a:pPr eaLnBrk="1" hangingPunct="1"/>
            <a:r>
              <a:rPr lang="en-US" sz="2800" dirty="0" smtClean="0"/>
              <a:t>Part of the rainforest is in Ghana, an agricultural and mining nation.</a:t>
            </a:r>
          </a:p>
          <a:p>
            <a:pPr eaLnBrk="1" hangingPunct="1"/>
            <a:r>
              <a:rPr lang="en-US" sz="2800" b="1" u="sng" dirty="0" smtClean="0"/>
              <a:t>Ghana’s most profitable crop is cocoa.</a:t>
            </a:r>
          </a:p>
          <a:p>
            <a:pPr eaLnBrk="1" hangingPunct="1"/>
            <a:r>
              <a:rPr lang="en-US" sz="2800" b="1" u="sng" dirty="0" smtClean="0"/>
              <a:t>It also has a long history as a gold and 		    diamond exporter.</a:t>
            </a:r>
          </a:p>
          <a:p>
            <a:pPr eaLnBrk="1" hangingPunct="1"/>
            <a:r>
              <a:rPr lang="en-US" sz="2800" b="1" u="sng" dirty="0" smtClean="0"/>
              <a:t>Poorly maintained roads make 		     transportation difficult in Ghana, 			         which has slowed the 	growth of the 		         timber industry.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4823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733800" cy="68580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Lake Victoria </a:t>
            </a:r>
            <a:r>
              <a:rPr lang="en-US" dirty="0" smtClean="0"/>
              <a:t>(bordered by Uganda, Kenya, and Tanzania) is the largest.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Lake Tanganyika </a:t>
            </a:r>
            <a:r>
              <a:rPr lang="en-US" dirty="0" smtClean="0"/>
              <a:t>(located between the DR Congo and Tanzania) is the deepest.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Congo River</a:t>
            </a:r>
            <a:r>
              <a:rPr lang="en-US" dirty="0" smtClean="0"/>
              <a:t> is the second longest river in Africa.</a:t>
            </a:r>
            <a:endParaRPr lang="en-US" dirty="0"/>
          </a:p>
        </p:txBody>
      </p:sp>
      <p:pic>
        <p:nvPicPr>
          <p:cNvPr id="27651" name="Picture 2" descr="Africa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5" t="24742" r="4945"/>
          <a:stretch>
            <a:fillRect/>
          </a:stretch>
        </p:blipFill>
        <p:spPr bwMode="auto">
          <a:xfrm>
            <a:off x="3702050" y="0"/>
            <a:ext cx="54419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590800" y="304800"/>
            <a:ext cx="37338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00400" y="2667000"/>
            <a:ext cx="23622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037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asiusproject.files.wordpress.com/2009/05/rainforest-layoer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0"/>
            <a:ext cx="26479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What makes the rainforest </a:t>
            </a:r>
            <a:br>
              <a:rPr lang="en-US" dirty="0" smtClean="0"/>
            </a:br>
            <a:r>
              <a:rPr lang="en-US" dirty="0" smtClean="0"/>
              <a:t>tick?</a:t>
            </a:r>
            <a:endParaRPr lang="en-US" dirty="0"/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There are several levels to life in the rainforest. </a:t>
            </a:r>
          </a:p>
          <a:p>
            <a:pPr eaLnBrk="1" hangingPunct="1"/>
            <a:r>
              <a:rPr lang="en-US" sz="2400" dirty="0" smtClean="0"/>
              <a:t>The floor of a rainforest is one to thousands of 		        varieties of insects, including many types of     		    butterflies. </a:t>
            </a:r>
          </a:p>
          <a:p>
            <a:pPr eaLnBrk="1" hangingPunct="1"/>
            <a:r>
              <a:rPr lang="en-US" sz="2400" dirty="0" smtClean="0"/>
              <a:t>These butterflies play an important role in 		     pollinating the flowers and making it possible 			      for them to reproduce. </a:t>
            </a:r>
          </a:p>
          <a:p>
            <a:pPr eaLnBrk="1" hangingPunct="1"/>
            <a:r>
              <a:rPr lang="en-US" sz="2400" dirty="0" smtClean="0"/>
              <a:t>The rivers and streams in a rainforest support fish, alligators, and crocodiles. </a:t>
            </a:r>
          </a:p>
          <a:p>
            <a:pPr eaLnBrk="1" hangingPunct="1"/>
            <a:r>
              <a:rPr lang="en-US" sz="2400" dirty="0" smtClean="0"/>
              <a:t>Moving higher and up into the trees, one finds the canopy layers of the rainforest, home to birds, frogs, toads, and snakes, as well as monkeys and chimpanzees. </a:t>
            </a:r>
          </a:p>
          <a:p>
            <a:pPr eaLnBrk="1" hangingPunct="1"/>
            <a:r>
              <a:rPr lang="en-US" sz="2400" dirty="0" smtClean="0"/>
              <a:t>Rainforest canopies grow in multiple layers, with taller trees shading those at lower levels and allowing a wide variety of plants and animals to grow.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255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582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blog.foreignpolicy.com/files/images/081010_rainfo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29150"/>
            <a:ext cx="3352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people of the rainforest</a:t>
            </a:r>
            <a:endParaRPr lang="en-US" dirty="0"/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For most of Africa’s history, the rainforests have been home to small groups of people who lived by gathering food from the forest or living on small subsistence farms.</a:t>
            </a:r>
          </a:p>
          <a:p>
            <a:pPr eaLnBrk="1" hangingPunct="1"/>
            <a:r>
              <a:rPr lang="en-US" sz="2400" dirty="0" smtClean="0"/>
              <a:t> They lived simple lives that had little impact on their environments. </a:t>
            </a:r>
          </a:p>
          <a:p>
            <a:pPr eaLnBrk="1" hangingPunct="1"/>
            <a:r>
              <a:rPr lang="en-US" sz="2400" b="1" u="sng" dirty="0" smtClean="0"/>
              <a:t>In the 1800s, that changed when European nations discovered the riches in the rainforests. </a:t>
            </a:r>
          </a:p>
          <a:p>
            <a:pPr eaLnBrk="1" hangingPunct="1"/>
            <a:r>
              <a:rPr lang="en-US" sz="2400" b="1" u="sng" dirty="0" smtClean="0"/>
              <a:t>Land was cleared for great plantations, including those that harvested rubber for Europe’s industrial revolution</a:t>
            </a:r>
            <a:r>
              <a:rPr lang="en-US" sz="2400" dirty="0" smtClean="0"/>
              <a:t>. </a:t>
            </a:r>
          </a:p>
          <a:p>
            <a:pPr eaLnBrk="1" hangingPunct="1"/>
            <a:r>
              <a:rPr lang="en-US" sz="2400" dirty="0" smtClean="0"/>
              <a:t>Thousands of the people who had lived 			                   in the rainforests were forced to work on 			  these plantations and their traditional 			  	  ways of life began to disappear.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3395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Rainforest today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/>
          <a:lstStyle/>
          <a:p>
            <a:pPr eaLnBrk="1" hangingPunct="1"/>
            <a:r>
              <a:rPr lang="en-US" sz="2800" b="1" u="sng" dirty="0" smtClean="0"/>
              <a:t>Today, the rainforests continue to be destroyed, but now the cause is commercial logging. </a:t>
            </a:r>
          </a:p>
          <a:p>
            <a:pPr eaLnBrk="1" hangingPunct="1"/>
            <a:r>
              <a:rPr lang="en-US" sz="2800" b="1" u="sng" dirty="0" smtClean="0"/>
              <a:t>This destruction of the rainforest is called deforestation.</a:t>
            </a:r>
          </a:p>
          <a:p>
            <a:pPr eaLnBrk="1" hangingPunct="1"/>
            <a:r>
              <a:rPr lang="en-US" sz="2800" b="1" u="sng" dirty="0" smtClean="0"/>
              <a:t> Timber cutting businesses also need roads and heavy equipment to get the trees they cut to cities. </a:t>
            </a:r>
          </a:p>
          <a:p>
            <a:pPr eaLnBrk="1" hangingPunct="1"/>
            <a:r>
              <a:rPr lang="en-US" sz="2800" b="1" u="sng" dirty="0" smtClean="0"/>
              <a:t>These roads destroy more of the natural environment. </a:t>
            </a:r>
          </a:p>
          <a:p>
            <a:pPr eaLnBrk="1" hangingPunct="1"/>
            <a:r>
              <a:rPr lang="en-US" sz="2800" b="1" u="sng" dirty="0" smtClean="0"/>
              <a:t>Deforestation leads to the extinction of species of both plants and animals. </a:t>
            </a:r>
          </a:p>
          <a:p>
            <a:pPr eaLnBrk="1" hangingPunct="1"/>
            <a:r>
              <a:rPr lang="en-US" sz="2800" b="1" u="sng" dirty="0" smtClean="0"/>
              <a:t>Extinction means that those species no longer exist anywhere in the world. </a:t>
            </a:r>
          </a:p>
          <a:p>
            <a:pPr eaLnBrk="1" hangingPunct="1"/>
            <a:r>
              <a:rPr lang="en-US" sz="2800" b="1" u="sng" dirty="0" smtClean="0"/>
              <a:t>Destruction of the forests contributes to soil erosion and desertification.</a:t>
            </a:r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44038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cuba.ija.csic.es/~danielgc/topoatlas/wikipedia_Atlas-Mounta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0"/>
            <a:ext cx="75723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Atlas Mountains</a:t>
            </a:r>
            <a:endParaRPr lang="en-US" dirty="0"/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This mountain range separates the temperate coastal areas of Morocco, Algeria, &amp; Tunisia from the harsh Sahara Desert.</a:t>
            </a:r>
          </a:p>
        </p:txBody>
      </p:sp>
    </p:spTree>
    <p:extLst>
      <p:ext uri="{BB962C8B-B14F-4D97-AF65-F5344CB8AC3E}">
        <p14:creationId xmlns:p14="http://schemas.microsoft.com/office/powerpoint/2010/main" val="356962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rds.yahoo.com/_ylt=A9G_bHL_zgVJGEsBsAejzbkF/SIG=126l97fll/EXP=1225203839/**http%3A/update.unu.edu/images/lake_victoria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0"/>
            <a:ext cx="42719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Lake Victoria</a:t>
            </a:r>
            <a:endParaRPr lang="en-US" dirty="0"/>
          </a:p>
        </p:txBody>
      </p:sp>
      <p:sp>
        <p:nvSpPr>
          <p:cNvPr id="32772" name="Content Placeholder 2"/>
          <p:cNvSpPr>
            <a:spLocks noGrp="1"/>
          </p:cNvSpPr>
          <p:nvPr>
            <p:ph idx="1"/>
          </p:nvPr>
        </p:nvSpPr>
        <p:spPr>
          <a:xfrm>
            <a:off x="0" y="1554163"/>
            <a:ext cx="8991600" cy="5303837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It is the largest lake in 					Africa and the 	</a:t>
            </a:r>
            <a:r>
              <a:rPr lang="en-US" dirty="0" smtClean="0"/>
              <a:t>					second largest 					freshwater lake in the world (only Lake 	Superior is bigger).</a:t>
            </a:r>
          </a:p>
          <a:p>
            <a:pPr eaLnBrk="1" hangingPunct="1"/>
            <a:r>
              <a:rPr lang="en-US" dirty="0" smtClean="0"/>
              <a:t>It extends into three countries: Tanzania, Uganda, and Kenya.</a:t>
            </a:r>
          </a:p>
          <a:p>
            <a:pPr eaLnBrk="1" hangingPunct="1"/>
            <a:r>
              <a:rPr lang="en-US" dirty="0" smtClean="0"/>
              <a:t>Lake Victoria is very important to Tanzania.</a:t>
            </a:r>
          </a:p>
          <a:p>
            <a:pPr eaLnBrk="1" hangingPunct="1"/>
            <a:r>
              <a:rPr lang="en-US" dirty="0" smtClean="0"/>
              <a:t>It provides a living for many fishermen and attracts millions of tourists each year.</a:t>
            </a:r>
          </a:p>
        </p:txBody>
      </p:sp>
    </p:spTree>
    <p:extLst>
      <p:ext uri="{BB962C8B-B14F-4D97-AF65-F5344CB8AC3E}">
        <p14:creationId xmlns:p14="http://schemas.microsoft.com/office/powerpoint/2010/main" val="1956770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rds.yahoo.com/_ylt=A9G_bDsF0AVJ.FUBOk6jzbkF/SIG=12fhmui6o/EXP=1225204101/**http%3A/www.africa-adventure.com/images/south_africa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0"/>
            <a:ext cx="38481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Drakensberg Mountains </a:t>
            </a:r>
            <a:r>
              <a:rPr lang="en-US" dirty="0" smtClean="0"/>
              <a:t>				stretch across Southern 				Africa.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They are home to many 					game reserves and 					national parks.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Another notable feature of 					the region is the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Kalahari Desert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Thanks to underground water supplies, grass, shrubs, and a number of wild animals manage to live in the Kalahari Desert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34000" y="457200"/>
            <a:ext cx="25146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4953000" y="2286000"/>
            <a:ext cx="18288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72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75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 descr="sahara deser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It covers an area the size of the US and very few people are able to live there. </a:t>
            </a:r>
          </a:p>
          <a:p>
            <a:pPr eaLnBrk="1" hangingPunct="1"/>
            <a:r>
              <a:rPr lang="en-US" sz="2800" dirty="0" smtClean="0"/>
              <a:t>In the few places where there is water, an </a:t>
            </a:r>
            <a:r>
              <a:rPr lang="en-US" sz="2800" dirty="0" smtClean="0">
                <a:solidFill>
                  <a:srgbClr val="FF0000"/>
                </a:solidFill>
              </a:rPr>
              <a:t>oasis </a:t>
            </a:r>
            <a:r>
              <a:rPr lang="en-US" sz="2800" b="1" u="sng" dirty="0" smtClean="0"/>
              <a:t>(a small place where trees are able to grow and where people can live with grazing animals and a few crops) can be found. </a:t>
            </a:r>
          </a:p>
          <a:p>
            <a:pPr eaLnBrk="1" hangingPunct="1"/>
            <a:r>
              <a:rPr lang="en-US" sz="2800" dirty="0" smtClean="0"/>
              <a:t>Such places are rare in the Sahara Desert. </a:t>
            </a:r>
          </a:p>
          <a:p>
            <a:pPr eaLnBrk="1" hangingPunct="1"/>
            <a:r>
              <a:rPr lang="en-US" sz="2800" dirty="0" smtClean="0"/>
              <a:t>Parts of the Sahara Desert are hot and dry, with very little rainfall. </a:t>
            </a:r>
          </a:p>
          <a:p>
            <a:pPr eaLnBrk="1" hangingPunct="1"/>
            <a:r>
              <a:rPr lang="en-US" sz="2800" b="1" u="sng" dirty="0" smtClean="0"/>
              <a:t>Many consider the Sahara </a:t>
            </a:r>
            <a:r>
              <a:rPr lang="en-US" sz="2800" dirty="0" smtClean="0"/>
              <a:t>					  </a:t>
            </a:r>
            <a:r>
              <a:rPr lang="en-US" sz="2800" b="1" u="sng" dirty="0" smtClean="0"/>
              <a:t>one of the most difficult </a:t>
            </a:r>
            <a:r>
              <a:rPr lang="en-US" sz="2800" dirty="0" smtClean="0"/>
              <a:t>				        </a:t>
            </a:r>
            <a:r>
              <a:rPr lang="en-US" sz="2800" b="1" u="sng" dirty="0" smtClean="0"/>
              <a:t>places to live on earth.</a:t>
            </a:r>
          </a:p>
          <a:p>
            <a:pPr eaLnBrk="1" hangingPunct="1"/>
            <a:r>
              <a:rPr lang="en-US" sz="2800" b="1" u="sng" dirty="0" smtClean="0"/>
              <a:t>The Sahara divides the </a:t>
            </a:r>
            <a:r>
              <a:rPr lang="en-US" sz="2800" dirty="0" smtClean="0"/>
              <a:t>				   </a:t>
            </a:r>
            <a:r>
              <a:rPr lang="en-US" sz="2800" b="1" u="sng" dirty="0" smtClean="0"/>
              <a:t>continent into two regions: </a:t>
            </a:r>
            <a:r>
              <a:rPr lang="en-US" sz="2800" dirty="0" smtClean="0"/>
              <a:t>				         </a:t>
            </a:r>
            <a:r>
              <a:rPr lang="en-US" sz="2800" b="1" u="sng" dirty="0" smtClean="0"/>
              <a:t>North Africa and </a:t>
            </a:r>
            <a:r>
              <a:rPr lang="en-US" sz="2800" b="1" u="sng" dirty="0" smtClean="0">
                <a:solidFill>
                  <a:schemeClr val="tx1"/>
                </a:solidFill>
              </a:rPr>
              <a:t>sub-Saharan Africa</a:t>
            </a:r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045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People of the Sahara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1265238"/>
            <a:ext cx="8686800" cy="5592762"/>
          </a:xfrm>
        </p:spPr>
        <p:txBody>
          <a:bodyPr/>
          <a:lstStyle/>
          <a:p>
            <a:pPr eaLnBrk="1" hangingPunct="1"/>
            <a:r>
              <a:rPr lang="en-US" sz="2800" b="1" u="sng" dirty="0" smtClean="0"/>
              <a:t>Most of the people who live in the 			   Sahara today are nomads. </a:t>
            </a:r>
          </a:p>
          <a:p>
            <a:pPr eaLnBrk="1" hangingPunct="1"/>
            <a:r>
              <a:rPr lang="en-US" sz="2800" dirty="0" smtClean="0"/>
              <a:t>They move from place to place, usually traveling by camel, looking for water or food. </a:t>
            </a:r>
          </a:p>
          <a:p>
            <a:pPr eaLnBrk="1" hangingPunct="1"/>
            <a:r>
              <a:rPr lang="en-US" sz="2800" dirty="0" smtClean="0"/>
              <a:t>Nomadic tribes often trade with each other as they try to fill the needs of their group. </a:t>
            </a:r>
          </a:p>
          <a:p>
            <a:pPr eaLnBrk="1" hangingPunct="1"/>
            <a:r>
              <a:rPr lang="en-US" sz="2800" dirty="0" smtClean="0"/>
              <a:t>These desert nomads were the ones who led the caravan trade across the Sahara in the years before airplanes and desert vehicles were available. </a:t>
            </a:r>
          </a:p>
          <a:p>
            <a:pPr eaLnBrk="1" hangingPunct="1"/>
            <a:r>
              <a:rPr lang="en-US" sz="2800" b="1" u="sng" dirty="0" smtClean="0"/>
              <a:t>Hundreds of years ago, gold and salt came across the Sahara on the backs of camels from central Africa to markets along the Mediterranean coast. 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14340" name="Picture 2" descr="http://www.shiloh.k12.ca.us/staff_webpages/sehrler/SaltTrade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41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ds.yahoo.com/_ylt=A9G_bF8KtQVJLV0Bw5SjzbkF/SIG=12reoqomo/EXP=1225197194/**http%3A/www.thongtinnhatban.net/photo/data/504/Sahara_Desert_Moroc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2924175"/>
            <a:ext cx="52482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Trade goods from the coast then made the return journey. </a:t>
            </a:r>
          </a:p>
          <a:p>
            <a:pPr eaLnBrk="1" hangingPunct="1"/>
            <a:r>
              <a:rPr lang="en-US" sz="2800" dirty="0" smtClean="0"/>
              <a:t>Even today, there are parts of the Sahara that are virtually impossible to get across without a camel. </a:t>
            </a:r>
          </a:p>
          <a:p>
            <a:pPr eaLnBrk="1" hangingPunct="1"/>
            <a:r>
              <a:rPr lang="en-US" sz="2800" b="1" u="sng" dirty="0" smtClean="0"/>
              <a:t>Some of the nomadic tribes who live in the Sahara have been there for centuries. </a:t>
            </a:r>
          </a:p>
          <a:p>
            <a:pPr eaLnBrk="1" hangingPunct="1"/>
            <a:r>
              <a:rPr lang="en-US" sz="2800" dirty="0" smtClean="0"/>
              <a:t>Today many of these 					         tribes are finding it 					      difficult to make a living 				                in traditional ways, and 				          many have settled down 					     to live in small villages 					  and towns where they 					   can find steady work.</a:t>
            </a:r>
          </a:p>
        </p:txBody>
      </p:sp>
    </p:spTree>
    <p:extLst>
      <p:ext uri="{BB962C8B-B14F-4D97-AF65-F5344CB8AC3E}">
        <p14:creationId xmlns:p14="http://schemas.microsoft.com/office/powerpoint/2010/main" val="65687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enviro-map.com/maps/sahara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3810000"/>
            <a:ext cx="58213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can grow in the Sahara?</a:t>
            </a:r>
            <a:endParaRPr lang="en-US" dirty="0"/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Despite its harsh environment, the Sahara is home to a number of plants that can tolerate desert conditions. </a:t>
            </a:r>
          </a:p>
          <a:p>
            <a:pPr eaLnBrk="1" hangingPunct="1"/>
            <a:r>
              <a:rPr lang="en-US" sz="2800" smtClean="0"/>
              <a:t>Those areas that do get a little rainfall or that have access to underground water often have grasses and shrubs as well as					               palm trees, olive 					      trees, and cypress.</a:t>
            </a:r>
          </a:p>
          <a:p>
            <a:pPr eaLnBrk="1" hangingPunct="1"/>
            <a:endParaRPr lang="en-US" smtClean="0"/>
          </a:p>
        </p:txBody>
      </p:sp>
      <p:pic>
        <p:nvPicPr>
          <p:cNvPr id="16389" name="Picture 2" descr="http://www.explorecrete.com/nature/images/olive-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25606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56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rds.yahoo.com/_ylt=A9G_bF.0tQVJ1FUBvZKjzbkF/SIG=1276n7aia/EXP=1225197364/**http%3A/www.lepetitprince.net/sub_sabaku/sahe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0"/>
            <a:ext cx="52482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886200" cy="39624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u="sng" dirty="0" smtClean="0"/>
              <a:t>However, the region’s cities are too poor to accommodate the population increase.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u="sng" dirty="0" smtClean="0"/>
              <a:t>Many people continue to live without electricity, running water, or proper sewers.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u="sng" dirty="0"/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0" y="3962400"/>
            <a:ext cx="91440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Franklin Gothic Book" pitchFamily="34" charset="0"/>
              </a:rPr>
              <a:t>The desert gradually took over the farmland the people left behind.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b="1" u="sng" dirty="0">
                <a:solidFill>
                  <a:prstClr val="black"/>
                </a:solidFill>
                <a:latin typeface="Franklin Gothic Book" pitchFamily="34" charset="0"/>
              </a:rPr>
              <a:t>Desertification is the process of once fertile farmland turning into desert.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Franklin Gothic Book" pitchFamily="34" charset="0"/>
              </a:rPr>
              <a:t>Desertification reduces the amount of crops that can be grown, increases starvation, and maintains poverty.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23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9718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The most famous savannah is the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Serengeti</a:t>
            </a:r>
            <a:r>
              <a:rPr lang="en-US" dirty="0" smtClean="0"/>
              <a:t>, </a:t>
            </a:r>
            <a:r>
              <a:rPr lang="en-US" b="1" dirty="0" smtClean="0"/>
              <a:t>a migration areas for 1.5 million animals like buffalo, gazelles, and zebras.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The Serengeti includes parts of Kenya, where people rely on the land for their livelihood.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About one-third of the country is grazing land for cattle, goats, and sheep.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pic>
        <p:nvPicPr>
          <p:cNvPr id="22531" name="Picture 2" descr="http://rds.yahoo.com/_ylt=A9G_bF80uQVJxlUBBRyjzbkF/SIG=12pnqfpm1/EXP=1225198260/**http%3A/www.andreamarangoni.it/tanzania/tanzania_serengeti_acaci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2924175"/>
            <a:ext cx="52482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0" y="2730500"/>
            <a:ext cx="40386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b="1" u="sng" dirty="0">
                <a:solidFill>
                  <a:prstClr val="black"/>
                </a:solidFill>
                <a:latin typeface="Franklin Gothic Book" pitchFamily="34" charset="0"/>
              </a:rPr>
              <a:t>Many Kenyans make a living growing coffee and tea, which are the country’s major exports.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Franklin Gothic Book" pitchFamily="34" charset="0"/>
              </a:rPr>
              <a:t>Many of the wild animals associated with Africa live in the savannas.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b="1" u="sng" dirty="0">
                <a:solidFill>
                  <a:prstClr val="black"/>
                </a:solidFill>
                <a:latin typeface="Franklin Gothic Book" pitchFamily="34" charset="0"/>
              </a:rPr>
              <a:t>Although the soil is rich, farming is the savannas is limited because of disease carrying insects.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18339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0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3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4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5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6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7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8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9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0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6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7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8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9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1196</Words>
  <Application>Microsoft Office PowerPoint</Application>
  <PresentationFormat>On-screen Show (4:3)</PresentationFormat>
  <Paragraphs>119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24</vt:i4>
      </vt:variant>
    </vt:vector>
  </HeadingPairs>
  <TitlesOfParts>
    <vt:vector size="46" baseType="lpstr">
      <vt:lpstr>Office Theme</vt:lpstr>
      <vt:lpstr>Trek</vt:lpstr>
      <vt:lpstr>1_Trek</vt:lpstr>
      <vt:lpstr>2_Trek</vt:lpstr>
      <vt:lpstr>3_Trek</vt:lpstr>
      <vt:lpstr>4_Trek</vt:lpstr>
      <vt:lpstr>5_Trek</vt:lpstr>
      <vt:lpstr>6_Trek</vt:lpstr>
      <vt:lpstr>7_Trek</vt:lpstr>
      <vt:lpstr>8_Trek</vt:lpstr>
      <vt:lpstr>9_Trek</vt:lpstr>
      <vt:lpstr>10_Trek</vt:lpstr>
      <vt:lpstr>11_Trek</vt:lpstr>
      <vt:lpstr>12_Trek</vt:lpstr>
      <vt:lpstr>13_Trek</vt:lpstr>
      <vt:lpstr>14_Trek</vt:lpstr>
      <vt:lpstr>15_Trek</vt:lpstr>
      <vt:lpstr>16_Trek</vt:lpstr>
      <vt:lpstr>17_Trek</vt:lpstr>
      <vt:lpstr>18_Trek</vt:lpstr>
      <vt:lpstr>19_Trek</vt:lpstr>
      <vt:lpstr>20_Trek</vt:lpstr>
      <vt:lpstr>PowerPoint Presentation</vt:lpstr>
      <vt:lpstr>PowerPoint Presentation</vt:lpstr>
      <vt:lpstr>PowerPoint Presentation</vt:lpstr>
      <vt:lpstr>PowerPoint Presentation</vt:lpstr>
      <vt:lpstr>People of the Sahara</vt:lpstr>
      <vt:lpstr>PowerPoint Presentation</vt:lpstr>
      <vt:lpstr>What can grow in the Sahara?</vt:lpstr>
      <vt:lpstr>PowerPoint Presentation</vt:lpstr>
      <vt:lpstr>PowerPoint Presentation</vt:lpstr>
      <vt:lpstr>PowerPoint Presentation</vt:lpstr>
      <vt:lpstr>People in the Sahel</vt:lpstr>
      <vt:lpstr>The savannah</vt:lpstr>
      <vt:lpstr>PowerPoint Presentation</vt:lpstr>
      <vt:lpstr>PowerPoint Presentation</vt:lpstr>
      <vt:lpstr>People in the savanna</vt:lpstr>
      <vt:lpstr>Rainforest</vt:lpstr>
      <vt:lpstr>PowerPoint Presentation</vt:lpstr>
      <vt:lpstr>PowerPoint Presentation</vt:lpstr>
      <vt:lpstr>What makes the rainforest  tick?</vt:lpstr>
      <vt:lpstr>The people of the rainforest</vt:lpstr>
      <vt:lpstr>Rainforest today</vt:lpstr>
      <vt:lpstr>Atlas Mountains</vt:lpstr>
      <vt:lpstr>Lake Victoria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Mike</dc:creator>
  <cp:lastModifiedBy>Young, Mike</cp:lastModifiedBy>
  <cp:revision>3</cp:revision>
  <dcterms:created xsi:type="dcterms:W3CDTF">2011-10-17T19:14:46Z</dcterms:created>
  <dcterms:modified xsi:type="dcterms:W3CDTF">2011-10-17T19:29:02Z</dcterms:modified>
</cp:coreProperties>
</file>