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8" r:id="rId3"/>
    <p:sldId id="260" r:id="rId4"/>
    <p:sldId id="261" r:id="rId5"/>
    <p:sldId id="262" r:id="rId6"/>
    <p:sldId id="282" r:id="rId7"/>
    <p:sldId id="263" r:id="rId8"/>
    <p:sldId id="279" r:id="rId9"/>
    <p:sldId id="280" r:id="rId10"/>
    <p:sldId id="269" r:id="rId11"/>
    <p:sldId id="281" r:id="rId12"/>
    <p:sldId id="268" r:id="rId13"/>
    <p:sldId id="285" r:id="rId14"/>
    <p:sldId id="264" r:id="rId15"/>
    <p:sldId id="274" r:id="rId16"/>
    <p:sldId id="276" r:id="rId17"/>
    <p:sldId id="283" r:id="rId18"/>
    <p:sldId id="277" r:id="rId19"/>
    <p:sldId id="278" r:id="rId20"/>
    <p:sldId id="272" r:id="rId21"/>
    <p:sldId id="284" r:id="rId22"/>
    <p:sldId id="286" r:id="rId23"/>
    <p:sldId id="265" r:id="rId24"/>
    <p:sldId id="275" r:id="rId25"/>
    <p:sldId id="267"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B700"/>
    <a:srgbClr val="FFFFFF"/>
    <a:srgbClr val="FB11B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3" d="100"/>
          <a:sy n="43" d="100"/>
        </p:scale>
        <p:origin x="-111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FEDBC6C-7E3E-440D-AAE6-D1072F61258C}" type="datetimeFigureOut">
              <a:rPr lang="en-US"/>
              <a:pPr>
                <a:defRPr/>
              </a:pPr>
              <a:t>8/19/2009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C14EB52-9225-4A0A-BCC9-310050A6B52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B3EDFAD-CA09-4738-9C18-6BA03FE01D96}"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71220E-F2A2-46CC-A128-942D88721F60}" type="slidenum">
              <a:rPr lang="en-US" smtClean="0"/>
              <a:pPr fontAlgn="base">
                <a:spcBef>
                  <a:spcPct val="0"/>
                </a:spcBef>
                <a:spcAft>
                  <a:spcPct val="0"/>
                </a:spcAft>
                <a:defRPr/>
              </a:pPr>
              <a:t>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ctrTitle"/>
          </p:nvPr>
        </p:nvSpPr>
        <p:spPr>
          <a:xfrm>
            <a:off x="2701925" y="2130425"/>
            <a:ext cx="4800600" cy="1470025"/>
          </a:xfrm>
        </p:spPr>
        <p:txBody>
          <a:bodyPr anchor="ctr"/>
          <a:lstStyle>
            <a:lvl1pPr>
              <a:defRPr/>
            </a:lvl1pPr>
          </a:lstStyle>
          <a:p>
            <a:r>
              <a:rPr lang="en-US" smtClean="0"/>
              <a:t>Click to edit Master title style</a:t>
            </a:r>
            <a:endParaRPr lang="en-US"/>
          </a:p>
        </p:txBody>
      </p:sp>
      <p:sp>
        <p:nvSpPr>
          <p:cNvPr id="193539"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fld id="{CE11F220-9DF7-4709-9978-1E8D042E8A0F}" type="datetimeFigureOut">
              <a:rPr lang="en-US"/>
              <a:pPr>
                <a:defRPr/>
              </a:pPr>
              <a:t>8/19/2009</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3BD0B03-F0DB-4373-9FCC-8A4E6B657A2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9E6B505-293F-4655-8C4D-E73686648D94}" type="datetimeFigureOut">
              <a:rPr lang="en-US"/>
              <a:pPr>
                <a:defRPr/>
              </a:pPr>
              <a:t>8/19/2009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48BDF9-EECC-4CAA-ADC6-8C741578173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58217DE-E012-4CD3-A41E-2A1027E67EA0}" type="datetimeFigureOut">
              <a:rPr lang="en-US"/>
              <a:pPr>
                <a:defRPr/>
              </a:pPr>
              <a:t>8/19/2009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31E9D9-445E-40A9-9824-3B6483E4216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65F6261-2A6A-40BF-AA16-B3C38E4A039F}" type="datetimeFigureOut">
              <a:rPr lang="en-US"/>
              <a:pPr>
                <a:defRPr/>
              </a:pPr>
              <a:t>8/19/2009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B5BCBD-786C-4DBF-8295-05F58DFB390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A23AD95-C5BA-4573-B147-1F5515CF2F3B}" type="datetimeFigureOut">
              <a:rPr lang="en-US"/>
              <a:pPr>
                <a:defRPr/>
              </a:pPr>
              <a:t>8/19/2009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812FC4-0CA5-4670-97C7-96AB1D817C8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2B08452-F9CF-4169-A413-DEBAEFB39A80}" type="datetimeFigureOut">
              <a:rPr lang="en-US"/>
              <a:pPr>
                <a:defRPr/>
              </a:pPr>
              <a:t>8/19/2009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32E4F2-B709-4FB3-A059-AEA36285C3E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830CC4B-C2A3-4A9B-96C3-028041C887CA}" type="datetimeFigureOut">
              <a:rPr lang="en-US"/>
              <a:pPr>
                <a:defRPr/>
              </a:pPr>
              <a:t>8/19/2009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4D7D98-1FB2-4B9D-B737-B4219C1410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F1B1BEA-3363-4FA7-B885-6146D376C2A9}" type="datetimeFigureOut">
              <a:rPr lang="en-US"/>
              <a:pPr>
                <a:defRPr/>
              </a:pPr>
              <a:t>8/19/2009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59F9DE-A2F0-4F2F-BF9E-4CF343294C0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23B9B5C-D6F8-4546-9EF2-6F9A7F3AAC67}" type="datetimeFigureOut">
              <a:rPr lang="en-US"/>
              <a:pPr>
                <a:defRPr/>
              </a:pPr>
              <a:t>8/19/2009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A7C4794-F262-4886-BBC3-68A524FB7EE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5298774-5B62-42C6-8117-AA939285C7BD}" type="datetimeFigureOut">
              <a:rPr lang="en-US"/>
              <a:pPr>
                <a:defRPr/>
              </a:pPr>
              <a:t>8/19/2009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E74796-4BE4-437E-AE0A-CC5592009F4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6ACED21-D5A2-48E8-833A-8FC6451AEF8B}" type="datetimeFigureOut">
              <a:rPr lang="en-US"/>
              <a:pPr>
                <a:defRPr/>
              </a:pPr>
              <a:t>8/19/2009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B7DA27-E43F-4628-8D78-40F61F2C8E0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fld id="{9F2C8A7A-87AC-4EB2-B39F-AE3EC7428F8B}" type="datetimeFigureOut">
              <a:rPr lang="en-US"/>
              <a:pPr>
                <a:defRPr/>
              </a:pPr>
              <a:t>8/19/2009</a:t>
            </a:fld>
            <a:endParaRPr lang="en-US"/>
          </a:p>
        </p:txBody>
      </p:sp>
      <p:sp>
        <p:nvSpPr>
          <p:cNvPr id="1914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en-US"/>
          </a:p>
        </p:txBody>
      </p:sp>
      <p:sp>
        <p:nvSpPr>
          <p:cNvPr id="1914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AE4E4F75-500B-4FFB-8430-AB0E756C8E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rtl="0" eaLnBrk="0" fontAlgn="base" hangingPunct="0">
        <a:spcBef>
          <a:spcPct val="0"/>
        </a:spcBef>
        <a:spcAft>
          <a:spcPct val="0"/>
        </a:spcAft>
        <a:buClr>
          <a:srgbClr val="000000"/>
        </a:buClr>
        <a:buSzPct val="100000"/>
        <a:defRPr sz="3200">
          <a:solidFill>
            <a:schemeClr val="tx1"/>
          </a:solidFill>
          <a:latin typeface="+mj-lt"/>
          <a:ea typeface="+mj-ea"/>
          <a:cs typeface="+mj-cs"/>
        </a:defRPr>
      </a:lvl1pPr>
      <a:lvl2pPr algn="l" rtl="0" eaLnBrk="0" fontAlgn="base" hangingPunct="0">
        <a:spcBef>
          <a:spcPct val="0"/>
        </a:spcBef>
        <a:spcAft>
          <a:spcPct val="0"/>
        </a:spcAft>
        <a:buClr>
          <a:srgbClr val="000000"/>
        </a:buClr>
        <a:buSzPct val="100000"/>
        <a:defRPr sz="3200">
          <a:solidFill>
            <a:schemeClr val="tx1"/>
          </a:solidFill>
          <a:latin typeface="Arial" charset="0"/>
        </a:defRPr>
      </a:lvl2pPr>
      <a:lvl3pPr algn="l" rtl="0" eaLnBrk="0" fontAlgn="base" hangingPunct="0">
        <a:spcBef>
          <a:spcPct val="0"/>
        </a:spcBef>
        <a:spcAft>
          <a:spcPct val="0"/>
        </a:spcAft>
        <a:buClr>
          <a:srgbClr val="000000"/>
        </a:buClr>
        <a:buSzPct val="100000"/>
        <a:defRPr sz="3200">
          <a:solidFill>
            <a:schemeClr val="tx1"/>
          </a:solidFill>
          <a:latin typeface="Arial" charset="0"/>
        </a:defRPr>
      </a:lvl3pPr>
      <a:lvl4pPr algn="l" rtl="0" eaLnBrk="0" fontAlgn="base" hangingPunct="0">
        <a:spcBef>
          <a:spcPct val="0"/>
        </a:spcBef>
        <a:spcAft>
          <a:spcPct val="0"/>
        </a:spcAft>
        <a:buClr>
          <a:srgbClr val="000000"/>
        </a:buClr>
        <a:buSzPct val="100000"/>
        <a:defRPr sz="3200">
          <a:solidFill>
            <a:schemeClr val="tx1"/>
          </a:solidFill>
          <a:latin typeface="Arial" charset="0"/>
        </a:defRPr>
      </a:lvl4pPr>
      <a:lvl5pPr algn="l" rtl="0" eaLnBrk="0" fontAlgn="base" hangingPunct="0">
        <a:spcBef>
          <a:spcPct val="0"/>
        </a:spcBef>
        <a:spcAft>
          <a:spcPct val="0"/>
        </a:spcAft>
        <a:buClr>
          <a:srgbClr val="000000"/>
        </a:buClr>
        <a:buSzPct val="100000"/>
        <a:defRPr sz="3200">
          <a:solidFill>
            <a:schemeClr val="tx1"/>
          </a:solidFill>
          <a:latin typeface="Arial" charset="0"/>
        </a:defRPr>
      </a:lvl5pPr>
      <a:lvl6pPr marL="457200" algn="l" rtl="0" eaLnBrk="1" fontAlgn="base" hangingPunct="1">
        <a:spcBef>
          <a:spcPct val="0"/>
        </a:spcBef>
        <a:spcAft>
          <a:spcPct val="0"/>
        </a:spcAft>
        <a:buClr>
          <a:srgbClr val="000000"/>
        </a:buClr>
        <a:buSzPct val="100000"/>
        <a:defRPr sz="3200">
          <a:solidFill>
            <a:schemeClr val="tx1"/>
          </a:solidFill>
          <a:latin typeface="Arial" charset="0"/>
        </a:defRPr>
      </a:lvl6pPr>
      <a:lvl7pPr marL="914400" algn="l" rtl="0" eaLnBrk="1" fontAlgn="base" hangingPunct="1">
        <a:spcBef>
          <a:spcPct val="0"/>
        </a:spcBef>
        <a:spcAft>
          <a:spcPct val="0"/>
        </a:spcAft>
        <a:buClr>
          <a:srgbClr val="000000"/>
        </a:buClr>
        <a:buSzPct val="100000"/>
        <a:defRPr sz="3200">
          <a:solidFill>
            <a:schemeClr val="tx1"/>
          </a:solidFill>
          <a:latin typeface="Arial" charset="0"/>
        </a:defRPr>
      </a:lvl7pPr>
      <a:lvl8pPr marL="1371600" algn="l" rtl="0" eaLnBrk="1" fontAlgn="base" hangingPunct="1">
        <a:spcBef>
          <a:spcPct val="0"/>
        </a:spcBef>
        <a:spcAft>
          <a:spcPct val="0"/>
        </a:spcAft>
        <a:buClr>
          <a:srgbClr val="000000"/>
        </a:buClr>
        <a:buSzPct val="100000"/>
        <a:defRPr sz="3200">
          <a:solidFill>
            <a:schemeClr val="tx1"/>
          </a:solidFill>
          <a:latin typeface="Arial" charset="0"/>
        </a:defRPr>
      </a:lvl8pPr>
      <a:lvl9pPr marL="1828800" algn="l" rtl="0" eaLnBrk="1" fontAlgn="base" hangingPunct="1">
        <a:spcBef>
          <a:spcPct val="0"/>
        </a:spcBef>
        <a:spcAft>
          <a:spcPct val="0"/>
        </a:spcAft>
        <a:buClr>
          <a:srgbClr val="000000"/>
        </a:buClr>
        <a:buSzPct val="100000"/>
        <a:defRPr sz="3200">
          <a:solidFill>
            <a:schemeClr val="tx1"/>
          </a:solidFill>
          <a:latin typeface="Arial" charset="0"/>
        </a:defRPr>
      </a:lvl9pPr>
    </p:titleStyle>
    <p:bodyStyle>
      <a:lvl1pPr marL="342900" indent="-342900" algn="l" rtl="0" eaLnBrk="0" fontAlgn="base" hangingPunct="0">
        <a:spcBef>
          <a:spcPct val="20000"/>
        </a:spcBef>
        <a:spcAft>
          <a:spcPct val="0"/>
        </a:spcAft>
        <a:buClr>
          <a:srgbClr val="000000"/>
        </a:buClr>
        <a:buSzPct val="10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0000"/>
        </a:buClr>
        <a:buSzPct val="10000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player.discoveryeducation.com/index.cfm?guidAssetId=9690B222-AEDB-4CD7-9D1E-2FA8719D1F19&amp;blnFromSearch=1&amp;productcode=U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hyperlink" Target="http://www.religionfacts.com/hinduism/images/holidays/diwali-lights-hyderabad-cc-tigerpuppala.jpg" TargetMode="External"/><Relationship Id="rId1" Type="http://schemas.openxmlformats.org/officeDocument/2006/relationships/slideLayout" Target="../slideLayouts/slideLayout2.xml"/><Relationship Id="rId6" Type="http://schemas.openxmlformats.org/officeDocument/2006/relationships/hyperlink" Target="http://en.wikipedia.org/wiki/Image:Diwali_Diya.jpg" TargetMode="External"/><Relationship Id="rId5" Type="http://schemas.openxmlformats.org/officeDocument/2006/relationships/image" Target="../media/image23.jpeg"/><Relationship Id="rId4" Type="http://schemas.openxmlformats.org/officeDocument/2006/relationships/hyperlink" Target="http://www.religionfacts.com/hinduism/images/holidays/Diwali-girl-embassycuba.jpg" TargetMode="External"/><Relationship Id="rId9"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hindudevotion.com/brahma.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www.hindudevotion.com/hanuman.html" TargetMode="External"/><Relationship Id="rId13" Type="http://schemas.openxmlformats.org/officeDocument/2006/relationships/image" Target="../media/image12.gif"/><Relationship Id="rId18" Type="http://schemas.openxmlformats.org/officeDocument/2006/relationships/image" Target="../media/image15.gif"/><Relationship Id="rId3" Type="http://schemas.openxmlformats.org/officeDocument/2006/relationships/image" Target="../media/image7.jpeg"/><Relationship Id="rId7" Type="http://schemas.openxmlformats.org/officeDocument/2006/relationships/image" Target="../media/image9.jpeg"/><Relationship Id="rId12" Type="http://schemas.openxmlformats.org/officeDocument/2006/relationships/hyperlink" Target="http://www.hindudevotion.com/lakshmi.html" TargetMode="External"/><Relationship Id="rId17" Type="http://schemas.openxmlformats.org/officeDocument/2006/relationships/image" Target="../media/image14.jpeg"/><Relationship Id="rId2" Type="http://schemas.openxmlformats.org/officeDocument/2006/relationships/hyperlink" Target="http://www.hindudevotion.com/brahma.html" TargetMode="External"/><Relationship Id="rId16" Type="http://schemas.openxmlformats.org/officeDocument/2006/relationships/hyperlink" Target="http://www.hindudevotion.com/shiva.html" TargetMode="External"/><Relationship Id="rId20"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hyperlink" Target="http://www.hindudevotion.com/ganesh.html" TargetMode="External"/><Relationship Id="rId11" Type="http://schemas.openxmlformats.org/officeDocument/2006/relationships/image" Target="../media/image11.jpeg"/><Relationship Id="rId5" Type="http://schemas.openxmlformats.org/officeDocument/2006/relationships/image" Target="../media/image8.gif"/><Relationship Id="rId15" Type="http://schemas.openxmlformats.org/officeDocument/2006/relationships/image" Target="../media/image13.jpeg"/><Relationship Id="rId10" Type="http://schemas.openxmlformats.org/officeDocument/2006/relationships/hyperlink" Target="http://www.hindudevotion.com/krishna.html" TargetMode="External"/><Relationship Id="rId19" Type="http://schemas.openxmlformats.org/officeDocument/2006/relationships/hyperlink" Target="http://www.hindudevotion.com/vishnu.html" TargetMode="External"/><Relationship Id="rId4" Type="http://schemas.openxmlformats.org/officeDocument/2006/relationships/hyperlink" Target="http://www.hindudevotion.com/durga.html" TargetMode="External"/><Relationship Id="rId9" Type="http://schemas.openxmlformats.org/officeDocument/2006/relationships/image" Target="../media/image10.jpeg"/><Relationship Id="rId14" Type="http://schemas.openxmlformats.org/officeDocument/2006/relationships/hyperlink" Target="http://www.hindudevotion.com/saraswati.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a:xfrm>
            <a:off x="2827338" y="457200"/>
            <a:ext cx="6316662" cy="1143000"/>
          </a:xfrm>
        </p:spPr>
        <p:txBody>
          <a:bodyPr/>
          <a:lstStyle/>
          <a:p>
            <a:pPr eaLnBrk="1" hangingPunct="1"/>
            <a:r>
              <a:rPr lang="en-US" sz="9600" b="1" smtClean="0">
                <a:solidFill>
                  <a:srgbClr val="7030A0"/>
                </a:solidFill>
                <a:latin typeface="Prakrta" pitchFamily="2" charset="0"/>
              </a:rPr>
              <a:t>Hinduism</a:t>
            </a:r>
          </a:p>
        </p:txBody>
      </p:sp>
      <p:sp>
        <p:nvSpPr>
          <p:cNvPr id="3075" name="AutoShape 2" descr="http://abagond.files.wordpress.com/2007/07/vishnu.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p>
        </p:txBody>
      </p:sp>
      <p:sp>
        <p:nvSpPr>
          <p:cNvPr id="3076" name="AutoShape 4" descr="http://abagond.files.wordpress.com/2007/07/vishnu.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p>
        </p:txBody>
      </p:sp>
      <p:sp>
        <p:nvSpPr>
          <p:cNvPr id="3077" name="AutoShape 6" descr="http://abagond.files.wordpress.com/2007/07/vishnu.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p>
        </p:txBody>
      </p:sp>
      <p:sp>
        <p:nvSpPr>
          <p:cNvPr id="3078" name="AutoShape 8" descr="http://abagond.files.wordpress.com/2007/07/vishnu.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p>
        </p:txBody>
      </p:sp>
      <p:sp>
        <p:nvSpPr>
          <p:cNvPr id="3079" name="AutoShape 10" descr="http://abagond.files.wordpress.com/2007/07/vishnu.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p>
        </p:txBody>
      </p:sp>
      <p:pic>
        <p:nvPicPr>
          <p:cNvPr id="3080" name="Picture 12" descr="Radha and Krishna"/>
          <p:cNvPicPr>
            <a:picLocks noChangeAspect="1" noChangeArrowheads="1"/>
          </p:cNvPicPr>
          <p:nvPr/>
        </p:nvPicPr>
        <p:blipFill>
          <a:blip r:embed="rId3"/>
          <a:srcRect/>
          <a:stretch>
            <a:fillRect/>
          </a:stretch>
        </p:blipFill>
        <p:spPr bwMode="auto">
          <a:xfrm>
            <a:off x="4191000" y="1828800"/>
            <a:ext cx="3429000" cy="4445000"/>
          </a:xfrm>
          <a:prstGeom prst="rect">
            <a:avLst/>
          </a:prstGeom>
          <a:noFill/>
          <a:ln w="9525">
            <a:noFill/>
            <a:miter lim="800000"/>
            <a:headEnd/>
            <a:tailEnd/>
          </a:ln>
        </p:spPr>
      </p:pic>
      <p:sp>
        <p:nvSpPr>
          <p:cNvPr id="3081" name="TextBox 8"/>
          <p:cNvSpPr txBox="1">
            <a:spLocks noChangeArrowheads="1"/>
          </p:cNvSpPr>
          <p:nvPr/>
        </p:nvSpPr>
        <p:spPr bwMode="auto">
          <a:xfrm>
            <a:off x="4648200" y="6324600"/>
            <a:ext cx="3048000" cy="369888"/>
          </a:xfrm>
          <a:prstGeom prst="rect">
            <a:avLst/>
          </a:prstGeom>
          <a:noFill/>
          <a:ln w="9525">
            <a:noFill/>
            <a:miter lim="800000"/>
            <a:headEnd/>
            <a:tailEnd/>
          </a:ln>
        </p:spPr>
        <p:txBody>
          <a:bodyPr>
            <a:spAutoFit/>
          </a:bodyPr>
          <a:lstStyle/>
          <a:p>
            <a:r>
              <a:rPr lang="en-US">
                <a:latin typeface="Arial Black" pitchFamily="34" charset="0"/>
                <a:hlinkClick r:id="rId4"/>
              </a:rPr>
              <a:t>Hinduism Video</a:t>
            </a:r>
            <a:endParaRPr lang="en-US">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1676400" y="228600"/>
            <a:ext cx="7343775" cy="6400800"/>
          </a:xfrm>
        </p:spPr>
        <p:txBody>
          <a:bodyPr/>
          <a:lstStyle/>
          <a:p>
            <a:pPr algn="ctr" eaLnBrk="1" hangingPunct="1">
              <a:buFontTx/>
              <a:buNone/>
            </a:pPr>
            <a:r>
              <a:rPr lang="en-US" sz="3200" b="1" smtClean="0"/>
              <a:t>The 3 most important Hindu gods are: </a:t>
            </a:r>
            <a:endParaRPr lang="en-US" sz="3200" smtClean="0"/>
          </a:p>
          <a:p>
            <a:pPr lvl="1" eaLnBrk="1" hangingPunct="1"/>
            <a:r>
              <a:rPr lang="en-US" b="1" smtClean="0"/>
              <a:t>Brahma</a:t>
            </a:r>
            <a:r>
              <a:rPr lang="en-US" smtClean="0"/>
              <a:t> - known as the Creator. </a:t>
            </a:r>
          </a:p>
          <a:p>
            <a:pPr lvl="1" eaLnBrk="1" hangingPunct="1">
              <a:buFontTx/>
              <a:buNone/>
            </a:pPr>
            <a:endParaRPr lang="en-US" smtClean="0"/>
          </a:p>
          <a:p>
            <a:pPr lvl="1" eaLnBrk="1" hangingPunct="1"/>
            <a:r>
              <a:rPr lang="en-US" b="1" smtClean="0"/>
              <a:t>Vishnu </a:t>
            </a:r>
            <a:r>
              <a:rPr lang="en-US" smtClean="0"/>
              <a:t>- Known as the Preserver</a:t>
            </a:r>
          </a:p>
          <a:p>
            <a:pPr lvl="1" eaLnBrk="1" hangingPunct="1">
              <a:buFontTx/>
              <a:buNone/>
            </a:pPr>
            <a:r>
              <a:rPr lang="en-US" smtClean="0"/>
              <a:t> </a:t>
            </a:r>
          </a:p>
          <a:p>
            <a:pPr lvl="1" eaLnBrk="1" hangingPunct="1"/>
            <a:r>
              <a:rPr lang="en-US" b="1" smtClean="0"/>
              <a:t>Shiva</a:t>
            </a:r>
            <a:r>
              <a:rPr lang="en-US" smtClean="0"/>
              <a:t> (Siva)- known as the Destroyer. </a:t>
            </a:r>
            <a:br>
              <a:rPr lang="en-US" smtClean="0"/>
            </a:br>
            <a:endParaRPr lang="en-US" smtClean="0"/>
          </a:p>
        </p:txBody>
      </p:sp>
      <p:pic>
        <p:nvPicPr>
          <p:cNvPr id="12291" name="Picture 1" descr="http://www.woodlands-junior.kent.sch.uk/Homework/religion/images/brah.jpg"/>
          <p:cNvPicPr>
            <a:picLocks noChangeAspect="1" noChangeArrowheads="1"/>
          </p:cNvPicPr>
          <p:nvPr/>
        </p:nvPicPr>
        <p:blipFill>
          <a:blip r:embed="rId2"/>
          <a:srcRect/>
          <a:stretch>
            <a:fillRect/>
          </a:stretch>
        </p:blipFill>
        <p:spPr bwMode="auto">
          <a:xfrm>
            <a:off x="2895600" y="4094163"/>
            <a:ext cx="1600200" cy="2017712"/>
          </a:xfrm>
          <a:prstGeom prst="rect">
            <a:avLst/>
          </a:prstGeom>
          <a:noFill/>
          <a:ln w="9525">
            <a:noFill/>
            <a:miter lim="800000"/>
            <a:headEnd/>
            <a:tailEnd/>
          </a:ln>
        </p:spPr>
      </p:pic>
      <p:pic>
        <p:nvPicPr>
          <p:cNvPr id="12292" name="Picture 2" descr="http://www.woodlands-junior.kent.sch.uk/Homework/religion/images/vish.jpg"/>
          <p:cNvPicPr>
            <a:picLocks noChangeAspect="1" noChangeArrowheads="1"/>
          </p:cNvPicPr>
          <p:nvPr/>
        </p:nvPicPr>
        <p:blipFill>
          <a:blip r:embed="rId3"/>
          <a:srcRect/>
          <a:stretch>
            <a:fillRect/>
          </a:stretch>
        </p:blipFill>
        <p:spPr bwMode="auto">
          <a:xfrm>
            <a:off x="5029200" y="4038600"/>
            <a:ext cx="1371600" cy="2036763"/>
          </a:xfrm>
          <a:prstGeom prst="rect">
            <a:avLst/>
          </a:prstGeom>
          <a:noFill/>
          <a:ln w="9525">
            <a:noFill/>
            <a:miter lim="800000"/>
            <a:headEnd/>
            <a:tailEnd/>
          </a:ln>
        </p:spPr>
      </p:pic>
      <p:pic>
        <p:nvPicPr>
          <p:cNvPr id="12293" name="Picture 3" descr="http://www.woodlands-junior.kent.sch.uk/Homework/religion/images/shiv.jpg"/>
          <p:cNvPicPr>
            <a:picLocks noChangeAspect="1" noChangeArrowheads="1"/>
          </p:cNvPicPr>
          <p:nvPr/>
        </p:nvPicPr>
        <p:blipFill>
          <a:blip r:embed="rId4"/>
          <a:srcRect/>
          <a:stretch>
            <a:fillRect/>
          </a:stretch>
        </p:blipFill>
        <p:spPr bwMode="auto">
          <a:xfrm>
            <a:off x="6858000" y="4038600"/>
            <a:ext cx="1447800" cy="1974850"/>
          </a:xfrm>
          <a:prstGeom prst="rect">
            <a:avLst/>
          </a:prstGeom>
          <a:noFill/>
          <a:ln w="9525">
            <a:noFill/>
            <a:miter lim="800000"/>
            <a:headEnd/>
            <a:tailEnd/>
          </a:ln>
        </p:spPr>
      </p:pic>
      <p:sp>
        <p:nvSpPr>
          <p:cNvPr id="12294" name="TextBox 6"/>
          <p:cNvSpPr txBox="1">
            <a:spLocks noChangeArrowheads="1"/>
          </p:cNvSpPr>
          <p:nvPr/>
        </p:nvSpPr>
        <p:spPr bwMode="auto">
          <a:xfrm>
            <a:off x="3048000" y="6248400"/>
            <a:ext cx="1371600" cy="400050"/>
          </a:xfrm>
          <a:prstGeom prst="rect">
            <a:avLst/>
          </a:prstGeom>
          <a:noFill/>
          <a:ln w="9525">
            <a:noFill/>
            <a:miter lim="800000"/>
            <a:headEnd/>
            <a:tailEnd/>
          </a:ln>
        </p:spPr>
        <p:txBody>
          <a:bodyPr>
            <a:spAutoFit/>
          </a:bodyPr>
          <a:lstStyle/>
          <a:p>
            <a:pPr algn="ctr"/>
            <a:r>
              <a:rPr lang="en-US" sz="2000">
                <a:latin typeface="Prakrta" pitchFamily="2" charset="0"/>
              </a:rPr>
              <a:t>Brahma</a:t>
            </a:r>
          </a:p>
        </p:txBody>
      </p:sp>
      <p:sp>
        <p:nvSpPr>
          <p:cNvPr id="12295" name="TextBox 7"/>
          <p:cNvSpPr txBox="1">
            <a:spLocks noChangeArrowheads="1"/>
          </p:cNvSpPr>
          <p:nvPr/>
        </p:nvSpPr>
        <p:spPr bwMode="auto">
          <a:xfrm>
            <a:off x="5029200" y="6248400"/>
            <a:ext cx="1371600" cy="400050"/>
          </a:xfrm>
          <a:prstGeom prst="rect">
            <a:avLst/>
          </a:prstGeom>
          <a:noFill/>
          <a:ln w="9525">
            <a:noFill/>
            <a:miter lim="800000"/>
            <a:headEnd/>
            <a:tailEnd/>
          </a:ln>
        </p:spPr>
        <p:txBody>
          <a:bodyPr>
            <a:spAutoFit/>
          </a:bodyPr>
          <a:lstStyle/>
          <a:p>
            <a:pPr algn="ctr"/>
            <a:r>
              <a:rPr lang="en-US" sz="2000">
                <a:latin typeface="Prakrta" pitchFamily="2" charset="0"/>
              </a:rPr>
              <a:t>Vishnu</a:t>
            </a:r>
          </a:p>
        </p:txBody>
      </p:sp>
      <p:sp>
        <p:nvSpPr>
          <p:cNvPr id="12296" name="TextBox 8"/>
          <p:cNvSpPr txBox="1">
            <a:spLocks noChangeArrowheads="1"/>
          </p:cNvSpPr>
          <p:nvPr/>
        </p:nvSpPr>
        <p:spPr bwMode="auto">
          <a:xfrm>
            <a:off x="6934200" y="6248400"/>
            <a:ext cx="1371600" cy="400050"/>
          </a:xfrm>
          <a:prstGeom prst="rect">
            <a:avLst/>
          </a:prstGeom>
          <a:noFill/>
          <a:ln w="9525">
            <a:noFill/>
            <a:miter lim="800000"/>
            <a:headEnd/>
            <a:tailEnd/>
          </a:ln>
        </p:spPr>
        <p:txBody>
          <a:bodyPr>
            <a:spAutoFit/>
          </a:bodyPr>
          <a:lstStyle/>
          <a:p>
            <a:pPr algn="ctr"/>
            <a:r>
              <a:rPr lang="en-US" sz="2000">
                <a:latin typeface="Prakrta" pitchFamily="2" charset="0"/>
              </a:rPr>
              <a:t>Shiva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09600" y="304800"/>
            <a:ext cx="8229600" cy="1143000"/>
          </a:xfrm>
          <a:prstGeom prst="rect">
            <a:avLst/>
          </a:prstGeom>
        </p:spPr>
        <p:txBody>
          <a:bodyPr/>
          <a:lstStyle/>
          <a:p>
            <a:pPr>
              <a:buClr>
                <a:srgbClr val="000000"/>
              </a:buClr>
              <a:buSzPct val="100000"/>
              <a:defRPr/>
            </a:pPr>
            <a:r>
              <a:rPr lang="en-US" sz="3200" b="1" kern="0" dirty="0">
                <a:latin typeface="Tempus Sans ITC" pitchFamily="82" charset="0"/>
                <a:ea typeface="+mj-ea"/>
                <a:cs typeface="+mj-cs"/>
              </a:rPr>
              <a:t>And we too are manifest forms of God!</a:t>
            </a:r>
          </a:p>
        </p:txBody>
      </p:sp>
      <p:sp>
        <p:nvSpPr>
          <p:cNvPr id="5" name="Text Box 3"/>
          <p:cNvSpPr txBox="1">
            <a:spLocks noChangeArrowheads="1"/>
          </p:cNvSpPr>
          <p:nvPr/>
        </p:nvSpPr>
        <p:spPr bwMode="auto">
          <a:xfrm>
            <a:off x="1676400" y="1295400"/>
            <a:ext cx="6911975" cy="2771775"/>
          </a:xfrm>
          <a:prstGeom prst="rect">
            <a:avLst/>
          </a:prstGeom>
          <a:noFill/>
          <a:ln w="9525">
            <a:noFill/>
            <a:miter lim="800000"/>
            <a:headEnd/>
            <a:tailEnd/>
          </a:ln>
        </p:spPr>
        <p:txBody>
          <a:bodyPr wrap="none">
            <a:spAutoFit/>
          </a:bodyPr>
          <a:lstStyle/>
          <a:p>
            <a:pPr algn="ctr">
              <a:spcBef>
                <a:spcPct val="20000"/>
              </a:spcBef>
            </a:pPr>
            <a:r>
              <a:rPr lang="en-US" sz="4400" b="1">
                <a:latin typeface="Tempus Sans ITC" pitchFamily="82" charset="0"/>
              </a:rPr>
              <a:t>“We are not human beings</a:t>
            </a:r>
            <a:br>
              <a:rPr lang="en-US" sz="4400" b="1">
                <a:latin typeface="Tempus Sans ITC" pitchFamily="82" charset="0"/>
              </a:rPr>
            </a:br>
            <a:r>
              <a:rPr lang="en-US" sz="4400" b="1">
                <a:latin typeface="Tempus Sans ITC" pitchFamily="82" charset="0"/>
              </a:rPr>
              <a:t>having spiritual experiences;</a:t>
            </a:r>
            <a:br>
              <a:rPr lang="en-US" sz="4400" b="1">
                <a:latin typeface="Tempus Sans ITC" pitchFamily="82" charset="0"/>
              </a:rPr>
            </a:br>
            <a:r>
              <a:rPr lang="en-US" sz="4400" b="1">
                <a:latin typeface="Tempus Sans ITC" pitchFamily="82" charset="0"/>
              </a:rPr>
              <a:t>We are spiritual beings</a:t>
            </a:r>
            <a:br>
              <a:rPr lang="en-US" sz="4400" b="1">
                <a:latin typeface="Tempus Sans ITC" pitchFamily="82" charset="0"/>
              </a:rPr>
            </a:br>
            <a:r>
              <a:rPr lang="en-US" sz="4400" b="1">
                <a:latin typeface="Tempus Sans ITC" pitchFamily="82" charset="0"/>
              </a:rPr>
              <a:t>having a human experience!”</a:t>
            </a:r>
          </a:p>
        </p:txBody>
      </p:sp>
      <p:sp>
        <p:nvSpPr>
          <p:cNvPr id="6" name="Text Box 4"/>
          <p:cNvSpPr txBox="1">
            <a:spLocks noChangeArrowheads="1"/>
          </p:cNvSpPr>
          <p:nvPr/>
        </p:nvSpPr>
        <p:spPr bwMode="auto">
          <a:xfrm>
            <a:off x="2667000" y="4724400"/>
            <a:ext cx="5159375" cy="1006475"/>
          </a:xfrm>
          <a:prstGeom prst="rect">
            <a:avLst/>
          </a:prstGeom>
          <a:noFill/>
          <a:ln w="9525">
            <a:noFill/>
            <a:miter lim="800000"/>
            <a:headEnd/>
            <a:tailEnd/>
          </a:ln>
        </p:spPr>
        <p:txBody>
          <a:bodyPr wrap="none">
            <a:spAutoFit/>
          </a:bodyPr>
          <a:lstStyle/>
          <a:p>
            <a:pPr algn="ctr">
              <a:spcBef>
                <a:spcPct val="20000"/>
              </a:spcBef>
            </a:pPr>
            <a:r>
              <a:rPr lang="en-US" sz="6000" b="1" i="1">
                <a:solidFill>
                  <a:schemeClr val="tx2"/>
                </a:solidFill>
                <a:latin typeface="Tempus Sans ITC" pitchFamily="82" charset="0"/>
              </a:rPr>
              <a:t>“That art Thou”</a:t>
            </a:r>
          </a:p>
        </p:txBody>
      </p:sp>
      <p:sp>
        <p:nvSpPr>
          <p:cNvPr id="7" name="Text Box 5"/>
          <p:cNvSpPr txBox="1">
            <a:spLocks noChangeArrowheads="1"/>
          </p:cNvSpPr>
          <p:nvPr/>
        </p:nvSpPr>
        <p:spPr bwMode="auto">
          <a:xfrm>
            <a:off x="2055813" y="6457950"/>
            <a:ext cx="7088187" cy="400050"/>
          </a:xfrm>
          <a:prstGeom prst="rect">
            <a:avLst/>
          </a:prstGeom>
          <a:noFill/>
          <a:ln w="9525">
            <a:noFill/>
            <a:miter lim="800000"/>
            <a:headEnd/>
            <a:tailEnd/>
          </a:ln>
        </p:spPr>
        <p:txBody>
          <a:bodyPr wrap="none">
            <a:spAutoFit/>
          </a:bodyPr>
          <a:lstStyle/>
          <a:p>
            <a:pPr algn="ctr">
              <a:spcBef>
                <a:spcPct val="20000"/>
              </a:spcBef>
            </a:pPr>
            <a:r>
              <a:rPr lang="en-US" sz="2000" b="1">
                <a:latin typeface="Tempus Sans ITC" pitchFamily="82" charset="0"/>
              </a:rPr>
              <a:t>Hinduism is about recognizing the all pervasiveness of the divine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0"/>
                                  </p:iterate>
                                  <p:childTnLst>
                                    <p:set>
                                      <p:cBhvr>
                                        <p:cTn id="11" dur="1" fill="hold">
                                          <p:stCondLst>
                                            <p:cond delay="0"/>
                                          </p:stCondLst>
                                        </p:cTn>
                                        <p:tgtEl>
                                          <p:spTgt spid="5"/>
                                        </p:tgtEl>
                                        <p:attrNameLst>
                                          <p:attrName>style.visibility</p:attrName>
                                        </p:attrNameLst>
                                      </p:cBhvr>
                                      <p:to>
                                        <p:strVal val="visible"/>
                                      </p:to>
                                    </p:set>
                                    <p:animEffect transition="in" filter="wipe(left)">
                                      <p:cBhvr>
                                        <p:cTn id="12" dur="75"/>
                                        <p:tgtEl>
                                          <p:spTgt spid="5"/>
                                        </p:tgtEl>
                                      </p:cBhvr>
                                    </p:animEffect>
                                  </p:childTnLst>
                                </p:cTn>
                              </p:par>
                            </p:childTnLst>
                          </p:cTn>
                        </p:par>
                        <p:par>
                          <p:cTn id="13" fill="hold">
                            <p:stCondLst>
                              <p:cond delay="6825"/>
                            </p:stCondLst>
                            <p:childTnLst>
                              <p:par>
                                <p:cTn id="14" presetID="19"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0" fill="hold"/>
                                        <p:tgtEl>
                                          <p:spTgt spid="6"/>
                                        </p:tgtEl>
                                        <p:attrNameLst>
                                          <p:attrName>ppt_w</p:attrName>
                                        </p:attrNameLst>
                                      </p:cBhvr>
                                      <p:tavLst>
                                        <p:tav tm="0" fmla="#ppt_w*sin(2.5*pi*$)">
                                          <p:val>
                                            <p:fltVal val="0"/>
                                          </p:val>
                                        </p:tav>
                                        <p:tav tm="100000">
                                          <p:val>
                                            <p:fltVal val="1"/>
                                          </p:val>
                                        </p:tav>
                                      </p:tavLst>
                                    </p:anim>
                                    <p:anim calcmode="lin" valueType="num">
                                      <p:cBhvr>
                                        <p:cTn id="17"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P spid="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447800" y="-228600"/>
            <a:ext cx="7572375" cy="914400"/>
          </a:xfrm>
        </p:spPr>
        <p:txBody>
          <a:bodyPr/>
          <a:lstStyle/>
          <a:p>
            <a:pPr eaLnBrk="1" hangingPunct="1"/>
            <a:r>
              <a:rPr lang="en-US" smtClean="0">
                <a:latin typeface="Prakrta" pitchFamily="2" charset="0"/>
              </a:rPr>
              <a:t>How do Hindus achieve Moksha</a:t>
            </a:r>
          </a:p>
        </p:txBody>
      </p:sp>
      <p:sp>
        <p:nvSpPr>
          <p:cNvPr id="14339" name="Content Placeholder 2"/>
          <p:cNvSpPr>
            <a:spLocks noGrp="1"/>
          </p:cNvSpPr>
          <p:nvPr>
            <p:ph idx="1"/>
          </p:nvPr>
        </p:nvSpPr>
        <p:spPr>
          <a:xfrm>
            <a:off x="2286000" y="685800"/>
            <a:ext cx="6630988" cy="4983163"/>
          </a:xfrm>
        </p:spPr>
        <p:txBody>
          <a:bodyPr/>
          <a:lstStyle/>
          <a:p>
            <a:pPr eaLnBrk="1" hangingPunct="1"/>
            <a:r>
              <a:rPr lang="en-US" sz="2000" smtClean="0"/>
              <a:t>There are four different paths to achieve Moksha which a Hindu can take. </a:t>
            </a:r>
          </a:p>
          <a:p>
            <a:pPr eaLnBrk="1" hangingPunct="1">
              <a:buFontTx/>
              <a:buNone/>
            </a:pPr>
            <a:r>
              <a:rPr lang="en-US" sz="2000" smtClean="0"/>
              <a:t>	The Hindu can choose one or all four of the paths they are: </a:t>
            </a:r>
          </a:p>
          <a:p>
            <a:pPr eaLnBrk="1" hangingPunct="1"/>
            <a:r>
              <a:rPr lang="en-US" sz="2000" smtClean="0"/>
              <a:t>1 </a:t>
            </a:r>
            <a:r>
              <a:rPr lang="en-US" sz="2000" b="1" smtClean="0"/>
              <a:t>The path of knowledge</a:t>
            </a:r>
            <a:r>
              <a:rPr lang="en-US" sz="2000" smtClean="0"/>
              <a:t> - Jnana-Yoga</a:t>
            </a:r>
          </a:p>
          <a:p>
            <a:pPr eaLnBrk="1" hangingPunct="1">
              <a:buFontTx/>
              <a:buNone/>
            </a:pPr>
            <a:r>
              <a:rPr lang="en-US" sz="2000" smtClean="0"/>
              <a:t>	Spiritual knowledge -leading to the knowledge of the relationship between the soul (atman) and God (Brahman) </a:t>
            </a:r>
          </a:p>
          <a:p>
            <a:pPr eaLnBrk="1" hangingPunct="1"/>
            <a:r>
              <a:rPr lang="en-US" sz="2000" smtClean="0"/>
              <a:t>2 </a:t>
            </a:r>
            <a:r>
              <a:rPr lang="en-US" sz="2000" b="1" smtClean="0"/>
              <a:t>The path of meditation</a:t>
            </a:r>
            <a:r>
              <a:rPr lang="en-US" sz="2000" smtClean="0"/>
              <a:t> - Dhyana-yoga</a:t>
            </a:r>
          </a:p>
          <a:p>
            <a:pPr eaLnBrk="1" hangingPunct="1">
              <a:buFontTx/>
              <a:buNone/>
            </a:pPr>
            <a:r>
              <a:rPr lang="en-US" sz="2000" smtClean="0"/>
              <a:t>	The idea is to concentrate so you can reach the real self within you and become one with Brahman </a:t>
            </a:r>
          </a:p>
          <a:p>
            <a:pPr eaLnBrk="1" hangingPunct="1"/>
            <a:r>
              <a:rPr lang="en-US" sz="2000" smtClean="0"/>
              <a:t>3 </a:t>
            </a:r>
            <a:r>
              <a:rPr lang="en-US" sz="2000" b="1" smtClean="0"/>
              <a:t>The Path of Devotion</a:t>
            </a:r>
            <a:r>
              <a:rPr lang="en-US" sz="2000" smtClean="0"/>
              <a:t> - Bhakti-yoga</a:t>
            </a:r>
          </a:p>
          <a:p>
            <a:pPr eaLnBrk="1" hangingPunct="1">
              <a:buFontTx/>
              <a:buNone/>
            </a:pPr>
            <a:r>
              <a:rPr lang="en-US" sz="2000" smtClean="0"/>
              <a:t>	Choosing a particular god or goddess and worshipping them throughout your life in actions, words and deeds. </a:t>
            </a:r>
          </a:p>
          <a:p>
            <a:pPr eaLnBrk="1" hangingPunct="1"/>
            <a:r>
              <a:rPr lang="en-US" sz="2000" smtClean="0"/>
              <a:t>4 </a:t>
            </a:r>
            <a:r>
              <a:rPr lang="en-US" sz="2000" b="1" smtClean="0"/>
              <a:t>The path of good works</a:t>
            </a:r>
            <a:r>
              <a:rPr lang="en-US" sz="2000" smtClean="0"/>
              <a:t> - Karma-yoga</a:t>
            </a:r>
          </a:p>
          <a:p>
            <a:pPr eaLnBrk="1" hangingPunct="1">
              <a:buFontTx/>
              <a:buNone/>
            </a:pPr>
            <a:r>
              <a:rPr lang="en-US" sz="2000" smtClean="0"/>
              <a:t>	This involves doing all your duties correctly throughout your life. </a:t>
            </a:r>
          </a:p>
          <a:p>
            <a:pPr eaLnBrk="1" hangingPunct="1"/>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62975" cy="1143000"/>
          </a:xfrm>
        </p:spPr>
        <p:txBody>
          <a:bodyPr/>
          <a:lstStyle/>
          <a:p>
            <a:pPr algn="ctr" eaLnBrk="1" hangingPunct="1">
              <a:defRPr/>
            </a:pPr>
            <a:r>
              <a:rPr lang="en-US" sz="4000" b="1" dirty="0" smtClean="0">
                <a:solidFill>
                  <a:schemeClr val="bg1">
                    <a:lumMod val="50000"/>
                  </a:schemeClr>
                </a:solidFill>
                <a:effectLst>
                  <a:outerShdw blurRad="38100" dist="38100" dir="2700000" algn="tl">
                    <a:srgbClr val="000000">
                      <a:alpha val="43137"/>
                    </a:srgbClr>
                  </a:outerShdw>
                </a:effectLst>
              </a:rPr>
              <a:t>Question from your reading: </a:t>
            </a:r>
            <a:endParaRPr lang="en-US" sz="4000" b="1" dirty="0">
              <a:solidFill>
                <a:schemeClr val="bg1">
                  <a:lumMod val="50000"/>
                </a:schemeClr>
              </a:solidFill>
              <a:effectLst>
                <a:outerShdw blurRad="38100" dist="38100" dir="2700000" algn="tl">
                  <a:srgbClr val="000000">
                    <a:alpha val="43137"/>
                  </a:srgbClr>
                </a:outerShdw>
              </a:effectLst>
            </a:endParaRPr>
          </a:p>
        </p:txBody>
      </p:sp>
      <p:sp>
        <p:nvSpPr>
          <p:cNvPr id="15363" name="Content Placeholder 2"/>
          <p:cNvSpPr>
            <a:spLocks noGrp="1"/>
          </p:cNvSpPr>
          <p:nvPr>
            <p:ph idx="1"/>
          </p:nvPr>
        </p:nvSpPr>
        <p:spPr>
          <a:xfrm>
            <a:off x="1447800" y="1600200"/>
            <a:ext cx="7572375" cy="1752600"/>
          </a:xfrm>
        </p:spPr>
        <p:txBody>
          <a:bodyPr/>
          <a:lstStyle/>
          <a:p>
            <a:pPr eaLnBrk="1" hangingPunct="1"/>
            <a:r>
              <a:rPr lang="en-US" sz="4000" smtClean="0"/>
              <a:t>What does the term Karma mean?</a:t>
            </a:r>
          </a:p>
        </p:txBody>
      </p:sp>
      <p:sp>
        <p:nvSpPr>
          <p:cNvPr id="4" name="Content Placeholder 2"/>
          <p:cNvSpPr txBox="1">
            <a:spLocks/>
          </p:cNvSpPr>
          <p:nvPr/>
        </p:nvSpPr>
        <p:spPr bwMode="auto">
          <a:xfrm>
            <a:off x="1571625" y="3352800"/>
            <a:ext cx="7572375" cy="1752600"/>
          </a:xfrm>
          <a:prstGeom prst="rect">
            <a:avLst/>
          </a:prstGeom>
          <a:noFill/>
          <a:ln w="9525">
            <a:noFill/>
            <a:miter lim="800000"/>
            <a:headEnd/>
            <a:tailEnd/>
          </a:ln>
        </p:spPr>
        <p:txBody>
          <a:bodyPr/>
          <a:lstStyle/>
          <a:p>
            <a:pPr marL="342900" indent="-342900" algn="ctr">
              <a:spcBef>
                <a:spcPct val="20000"/>
              </a:spcBef>
              <a:buClr>
                <a:srgbClr val="000000"/>
              </a:buClr>
              <a:buSzPct val="100000"/>
              <a:defRPr/>
            </a:pPr>
            <a:r>
              <a:rPr lang="en-US" sz="4800" kern="0" dirty="0">
                <a:solidFill>
                  <a:srgbClr val="FF0000"/>
                </a:solidFill>
                <a:latin typeface="Algerian" pitchFamily="82" charset="0"/>
              </a:rPr>
              <a:t> The effects that good or bad actions have on your soul</a:t>
            </a:r>
            <a:endParaRPr lang="en-US" sz="4800" kern="0" dirty="0">
              <a:solidFill>
                <a:srgbClr val="FF00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667000" y="0"/>
            <a:ext cx="6316663" cy="685800"/>
          </a:xfrm>
        </p:spPr>
        <p:txBody>
          <a:bodyPr/>
          <a:lstStyle/>
          <a:p>
            <a:pPr eaLnBrk="1" hangingPunct="1"/>
            <a:r>
              <a:rPr lang="en-US" sz="4400" smtClean="0">
                <a:latin typeface="Prakrta" pitchFamily="2" charset="0"/>
              </a:rPr>
              <a:t>Everyday practices</a:t>
            </a:r>
          </a:p>
        </p:txBody>
      </p:sp>
      <p:sp>
        <p:nvSpPr>
          <p:cNvPr id="16387" name="Content Placeholder 2"/>
          <p:cNvSpPr>
            <a:spLocks noGrp="1"/>
          </p:cNvSpPr>
          <p:nvPr>
            <p:ph idx="1"/>
          </p:nvPr>
        </p:nvSpPr>
        <p:spPr>
          <a:xfrm>
            <a:off x="2438400" y="609600"/>
            <a:ext cx="6705600" cy="5516563"/>
          </a:xfrm>
        </p:spPr>
        <p:txBody>
          <a:bodyPr/>
          <a:lstStyle/>
          <a:p>
            <a:pPr eaLnBrk="1" hangingPunct="1"/>
            <a:r>
              <a:rPr lang="en-US" b="1" smtClean="0">
                <a:solidFill>
                  <a:srgbClr val="FF0000"/>
                </a:solidFill>
              </a:rPr>
              <a:t>Puja</a:t>
            </a:r>
            <a:r>
              <a:rPr lang="en-US" smtClean="0"/>
              <a:t>: worship either at temple or shrine at home</a:t>
            </a:r>
          </a:p>
          <a:p>
            <a:pPr eaLnBrk="1" hangingPunct="1"/>
            <a:r>
              <a:rPr lang="en-US" b="1" smtClean="0">
                <a:solidFill>
                  <a:srgbClr val="FF0000"/>
                </a:solidFill>
              </a:rPr>
              <a:t>Arti</a:t>
            </a:r>
            <a:r>
              <a:rPr lang="en-US" smtClean="0"/>
              <a:t>: worship that takes place in front of statues of the gods – offerings given</a:t>
            </a:r>
          </a:p>
          <a:p>
            <a:pPr eaLnBrk="1" hangingPunct="1"/>
            <a:r>
              <a:rPr lang="en-US" b="1" smtClean="0">
                <a:solidFill>
                  <a:srgbClr val="FF0000"/>
                </a:solidFill>
              </a:rPr>
              <a:t>Ahimsa</a:t>
            </a:r>
            <a:r>
              <a:rPr lang="en-US" b="1" smtClean="0"/>
              <a:t>: </a:t>
            </a:r>
            <a:r>
              <a:rPr lang="en-US" smtClean="0"/>
              <a:t>all life is sacred – so many are </a:t>
            </a:r>
            <a:r>
              <a:rPr lang="en-US" smtClean="0">
                <a:solidFill>
                  <a:srgbClr val="FF0000"/>
                </a:solidFill>
              </a:rPr>
              <a:t>vegetarian</a:t>
            </a:r>
          </a:p>
          <a:p>
            <a:pPr lvl="1" eaLnBrk="1" hangingPunct="1"/>
            <a:r>
              <a:rPr lang="en-US" sz="2000" smtClean="0"/>
              <a:t>Cows are especially sacred – give freely of themselves (work, milk)</a:t>
            </a:r>
          </a:p>
          <a:p>
            <a:pPr eaLnBrk="1" hangingPunct="1"/>
            <a:r>
              <a:rPr lang="en-US" smtClean="0">
                <a:solidFill>
                  <a:srgbClr val="FF0000"/>
                </a:solidFill>
              </a:rPr>
              <a:t>Holy Place </a:t>
            </a:r>
            <a:r>
              <a:rPr lang="en-US" smtClean="0"/>
              <a:t>– river Ganges </a:t>
            </a:r>
            <a:r>
              <a:rPr lang="en-US" sz="2000" smtClean="0"/>
              <a:t>(used for spiritual cleansing, funeral rites, and other Hindu rituals)</a:t>
            </a:r>
            <a:r>
              <a:rPr lang="en-US" smtClean="0"/>
              <a:t> – city of Varanasi</a:t>
            </a:r>
          </a:p>
          <a:p>
            <a:pPr eaLnBrk="1" hangingPunct="1"/>
            <a:r>
              <a:rPr lang="en-US" smtClean="0"/>
              <a:t>Festivals – Holi, </a:t>
            </a:r>
            <a:r>
              <a:rPr lang="en-US" smtClean="0">
                <a:solidFill>
                  <a:srgbClr val="FF0000"/>
                </a:solidFill>
              </a:rPr>
              <a:t>Diwali</a:t>
            </a:r>
          </a:p>
          <a:p>
            <a:pPr eaLnBrk="1" hangingPunct="1"/>
            <a:r>
              <a:rPr lang="en-US" smtClean="0"/>
              <a:t>Belief in reincarnation, karma, and dharma provides the religious justification for the existence of the rigid social structure known as the Caste System</a:t>
            </a:r>
          </a:p>
        </p:txBody>
      </p:sp>
      <p:pic>
        <p:nvPicPr>
          <p:cNvPr id="16388" name="Picture 2" descr="http://www.sights-and-culture.com/India-Varanasi/Varanasi-bath-in-the-Ganges.jpg"/>
          <p:cNvPicPr>
            <a:picLocks noChangeAspect="1" noChangeArrowheads="1"/>
          </p:cNvPicPr>
          <p:nvPr/>
        </p:nvPicPr>
        <p:blipFill>
          <a:blip r:embed="rId2"/>
          <a:srcRect/>
          <a:stretch>
            <a:fillRect/>
          </a:stretch>
        </p:blipFill>
        <p:spPr bwMode="auto">
          <a:xfrm>
            <a:off x="228600" y="2590800"/>
            <a:ext cx="2081213" cy="1447800"/>
          </a:xfrm>
          <a:prstGeom prst="rect">
            <a:avLst/>
          </a:prstGeom>
          <a:noFill/>
          <a:ln w="9525">
            <a:noFill/>
            <a:miter lim="800000"/>
            <a:headEnd/>
            <a:tailEnd/>
          </a:ln>
        </p:spPr>
      </p:pic>
      <p:cxnSp>
        <p:nvCxnSpPr>
          <p:cNvPr id="6" name="Straight Arrow Connector 5"/>
          <p:cNvCxnSpPr/>
          <p:nvPr/>
        </p:nvCxnSpPr>
        <p:spPr>
          <a:xfrm rot="10800000">
            <a:off x="2209800" y="3962400"/>
            <a:ext cx="609600" cy="4572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16390" name="Picture 4" descr="http://www.jumpcut.com/media/dyn/a1/f9d8/212308e35f00918da4a57c61e5/view.jpg"/>
          <p:cNvPicPr>
            <a:picLocks noChangeAspect="1" noChangeArrowheads="1"/>
          </p:cNvPicPr>
          <p:nvPr/>
        </p:nvPicPr>
        <p:blipFill>
          <a:blip r:embed="rId3"/>
          <a:srcRect/>
          <a:stretch>
            <a:fillRect/>
          </a:stretch>
        </p:blipFill>
        <p:spPr bwMode="auto">
          <a:xfrm>
            <a:off x="228600" y="533400"/>
            <a:ext cx="1905000" cy="1712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z="6000" smtClean="0">
                <a:latin typeface="Prakrta" pitchFamily="2" charset="0"/>
              </a:rPr>
              <a:t>Diwali</a:t>
            </a:r>
          </a:p>
        </p:txBody>
      </p:sp>
      <p:sp>
        <p:nvSpPr>
          <p:cNvPr id="17411" name="Content Placeholder 2"/>
          <p:cNvSpPr>
            <a:spLocks noGrp="1"/>
          </p:cNvSpPr>
          <p:nvPr>
            <p:ph idx="1"/>
          </p:nvPr>
        </p:nvSpPr>
        <p:spPr>
          <a:xfrm>
            <a:off x="4419600" y="2286000"/>
            <a:ext cx="4724400" cy="4572000"/>
          </a:xfrm>
        </p:spPr>
        <p:txBody>
          <a:bodyPr/>
          <a:lstStyle/>
          <a:p>
            <a:pPr eaLnBrk="1" hangingPunct="1"/>
            <a:r>
              <a:rPr lang="en-US" sz="1800" smtClean="0"/>
              <a:t>Hindu festival of lights  “row of lights” lasting five days. </a:t>
            </a:r>
          </a:p>
          <a:p>
            <a:pPr eaLnBrk="1" hangingPunct="1"/>
            <a:r>
              <a:rPr lang="en-US" sz="1800" smtClean="0"/>
              <a:t>b/c there are many regions in India, there are many forms of the Diwali festival</a:t>
            </a:r>
          </a:p>
          <a:p>
            <a:pPr eaLnBrk="1" hangingPunct="1"/>
            <a:r>
              <a:rPr lang="en-US" sz="1800" smtClean="0"/>
              <a:t>In at least one region, the “row of lights” are lit on the new-moon night to welcome Lakshmi, the goddess of wealth</a:t>
            </a:r>
            <a:r>
              <a:rPr lang="en-US" sz="2000" smtClean="0"/>
              <a:t> </a:t>
            </a:r>
            <a:r>
              <a:rPr lang="en-US" sz="1400" smtClean="0"/>
              <a:t>(In the Indian culture, wealth is not viewed as a corruptive power. Instead, a wealthy person is considered to have been rewarded for good deeds of a past life).</a:t>
            </a:r>
          </a:p>
          <a:p>
            <a:pPr eaLnBrk="1" hangingPunct="1"/>
            <a:r>
              <a:rPr lang="en-US" sz="1800" smtClean="0"/>
              <a:t>homes are thoroughly cleaned, windows are opened candles and lamps are lit to welcome Lakshmi. Gifts are exchanged and festive meals are prepared during Diwali. Celebration means as much to Hindus as Christmas does to Christians. </a:t>
            </a:r>
          </a:p>
        </p:txBody>
      </p:sp>
      <p:pic>
        <p:nvPicPr>
          <p:cNvPr id="17412" name="Picture 2" descr="http://www.religionfacts.com/hinduism/images/holidays/diwali-lights-hyderabad-cc-tigerpuppala-200.jpg">
            <a:hlinkClick r:id="rId2"/>
          </p:cNvPr>
          <p:cNvPicPr>
            <a:picLocks noChangeAspect="1" noChangeArrowheads="1"/>
          </p:cNvPicPr>
          <p:nvPr/>
        </p:nvPicPr>
        <p:blipFill>
          <a:blip r:embed="rId3"/>
          <a:srcRect/>
          <a:stretch>
            <a:fillRect/>
          </a:stretch>
        </p:blipFill>
        <p:spPr bwMode="auto">
          <a:xfrm>
            <a:off x="2590800" y="4191000"/>
            <a:ext cx="1841500" cy="2514600"/>
          </a:xfrm>
          <a:prstGeom prst="rect">
            <a:avLst/>
          </a:prstGeom>
          <a:noFill/>
          <a:ln w="9525">
            <a:noFill/>
            <a:miter lim="800000"/>
            <a:headEnd/>
            <a:tailEnd/>
          </a:ln>
        </p:spPr>
      </p:pic>
      <p:pic>
        <p:nvPicPr>
          <p:cNvPr id="17413" name="Picture 6" descr="Girl lighting Diwali candles">
            <a:hlinkClick r:id="rId4"/>
          </p:cNvPr>
          <p:cNvPicPr>
            <a:picLocks noChangeAspect="1" noChangeArrowheads="1"/>
          </p:cNvPicPr>
          <p:nvPr/>
        </p:nvPicPr>
        <p:blipFill>
          <a:blip r:embed="rId5"/>
          <a:srcRect/>
          <a:stretch>
            <a:fillRect/>
          </a:stretch>
        </p:blipFill>
        <p:spPr bwMode="auto">
          <a:xfrm>
            <a:off x="304800" y="304800"/>
            <a:ext cx="1984375" cy="1676400"/>
          </a:xfrm>
          <a:prstGeom prst="rect">
            <a:avLst/>
          </a:prstGeom>
          <a:noFill/>
          <a:ln w="9525">
            <a:noFill/>
            <a:miter lim="800000"/>
            <a:headEnd/>
            <a:tailEnd/>
          </a:ln>
        </p:spPr>
      </p:pic>
      <p:pic>
        <p:nvPicPr>
          <p:cNvPr id="17414" name="Picture 10" descr="Divali">
            <a:hlinkClick r:id="rId6" tooltip="Divali"/>
          </p:cNvPr>
          <p:cNvPicPr>
            <a:picLocks noChangeAspect="1" noChangeArrowheads="1"/>
          </p:cNvPicPr>
          <p:nvPr/>
        </p:nvPicPr>
        <p:blipFill>
          <a:blip r:embed="rId7"/>
          <a:srcRect/>
          <a:stretch>
            <a:fillRect/>
          </a:stretch>
        </p:blipFill>
        <p:spPr bwMode="auto">
          <a:xfrm>
            <a:off x="228600" y="2438400"/>
            <a:ext cx="1752600" cy="1312863"/>
          </a:xfrm>
          <a:prstGeom prst="rect">
            <a:avLst/>
          </a:prstGeom>
          <a:noFill/>
          <a:ln w="9525">
            <a:noFill/>
            <a:miter lim="800000"/>
            <a:headEnd/>
            <a:tailEnd/>
          </a:ln>
        </p:spPr>
      </p:pic>
      <p:pic>
        <p:nvPicPr>
          <p:cNvPr id="17415" name="Picture 2" descr="http://www.rajspace.net/rajiv/blog/Data/Images/Diwali2006.JPG"/>
          <p:cNvPicPr>
            <a:picLocks noChangeAspect="1" noChangeArrowheads="1"/>
          </p:cNvPicPr>
          <p:nvPr/>
        </p:nvPicPr>
        <p:blipFill>
          <a:blip r:embed="rId8"/>
          <a:srcRect/>
          <a:stretch>
            <a:fillRect/>
          </a:stretch>
        </p:blipFill>
        <p:spPr bwMode="auto">
          <a:xfrm>
            <a:off x="5105400" y="533400"/>
            <a:ext cx="3822700" cy="1233488"/>
          </a:xfrm>
          <a:prstGeom prst="rect">
            <a:avLst/>
          </a:prstGeom>
          <a:noFill/>
          <a:ln w="9525">
            <a:noFill/>
            <a:miter lim="800000"/>
            <a:headEnd/>
            <a:tailEnd/>
          </a:ln>
        </p:spPr>
      </p:pic>
      <p:pic>
        <p:nvPicPr>
          <p:cNvPr id="17416" name="Picture 4" descr="http://home.iitk.ac.in/~skb/images/diwali.jpg"/>
          <p:cNvPicPr>
            <a:picLocks noChangeAspect="1" noChangeArrowheads="1"/>
          </p:cNvPicPr>
          <p:nvPr/>
        </p:nvPicPr>
        <p:blipFill>
          <a:blip r:embed="rId9"/>
          <a:srcRect/>
          <a:stretch>
            <a:fillRect/>
          </a:stretch>
        </p:blipFill>
        <p:spPr bwMode="auto">
          <a:xfrm>
            <a:off x="2133600" y="2286000"/>
            <a:ext cx="2214563" cy="166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p:txBody>
          <a:bodyPr/>
          <a:lstStyle/>
          <a:p>
            <a:pPr eaLnBrk="1" hangingPunct="1"/>
            <a:r>
              <a:rPr lang="en-US" sz="6000" smtClean="0">
                <a:latin typeface="Prakrta" pitchFamily="2" charset="0"/>
              </a:rPr>
              <a:t>Dharma or Daily Duties</a:t>
            </a:r>
          </a:p>
        </p:txBody>
      </p:sp>
      <p:graphicFrame>
        <p:nvGraphicFramePr>
          <p:cNvPr id="7" name="Table 6"/>
          <p:cNvGraphicFramePr>
            <a:graphicFrameLocks noGrp="1"/>
          </p:cNvGraphicFramePr>
          <p:nvPr/>
        </p:nvGraphicFramePr>
        <p:xfrm>
          <a:off x="2743200" y="1447800"/>
          <a:ext cx="6096000" cy="5029200"/>
        </p:xfrm>
        <a:graphic>
          <a:graphicData uri="http://schemas.openxmlformats.org/drawingml/2006/table">
            <a:tbl>
              <a:tblPr/>
              <a:tblGrid>
                <a:gridCol w="293193"/>
                <a:gridCol w="5802807"/>
              </a:tblGrid>
              <a:tr h="388511">
                <a:tc>
                  <a:txBody>
                    <a:bodyPr/>
                    <a:lstStyle/>
                    <a:p>
                      <a:endParaRPr lang="en-US" sz="1400" dirty="0"/>
                    </a:p>
                  </a:txBody>
                  <a:tcPr marL="0" marR="0" marT="0" marB="0" anchor="ctr">
                    <a:lnL>
                      <a:noFill/>
                    </a:lnL>
                    <a:lnR>
                      <a:noFill/>
                    </a:lnR>
                    <a:lnT>
                      <a:noFill/>
                    </a:lnT>
                    <a:lnB>
                      <a:noFill/>
                    </a:lnB>
                    <a:solidFill>
                      <a:srgbClr val="FFFFFF"/>
                    </a:solidFill>
                  </a:tcPr>
                </a:tc>
                <a:tc>
                  <a:txBody>
                    <a:bodyPr/>
                    <a:lstStyle/>
                    <a:p>
                      <a:endParaRPr lang="en-US" sz="1400" dirty="0"/>
                    </a:p>
                  </a:txBody>
                  <a:tcPr marL="70069" marR="70069" marT="35034" marB="35034">
                    <a:lnL>
                      <a:noFill/>
                    </a:lnL>
                    <a:solidFill>
                      <a:srgbClr val="FFFFFF"/>
                    </a:solidFill>
                  </a:tcPr>
                </a:tc>
              </a:tr>
              <a:tr h="292466">
                <a:tc gridSpan="2">
                  <a:txBody>
                    <a:bodyPr/>
                    <a:lstStyle/>
                    <a:p>
                      <a:pPr algn="ctr"/>
                      <a:r>
                        <a:rPr lang="en-US" sz="1400" dirty="0"/>
                        <a:t> </a:t>
                      </a:r>
                    </a:p>
                  </a:txBody>
                  <a:tcPr marL="0" marR="0" marT="0" marB="0" anchor="ctr">
                    <a:lnL>
                      <a:noFill/>
                    </a:lnL>
                    <a:lnR>
                      <a:noFill/>
                    </a:lnR>
                    <a:lnT>
                      <a:noFill/>
                    </a:lnT>
                    <a:lnB>
                      <a:noFill/>
                    </a:lnB>
                    <a:solidFill>
                      <a:srgbClr val="FFFFFF"/>
                    </a:solidFill>
                  </a:tcPr>
                </a:tc>
                <a:tc hMerge="1">
                  <a:txBody>
                    <a:bodyPr/>
                    <a:lstStyle/>
                    <a:p>
                      <a:endParaRPr lang="en-US"/>
                    </a:p>
                  </a:txBody>
                  <a:tcPr/>
                </a:tc>
              </a:tr>
              <a:tr h="767333">
                <a:tc>
                  <a:txBody>
                    <a:bodyPr/>
                    <a:lstStyle/>
                    <a:p>
                      <a:pPr algn="ctr"/>
                      <a:r>
                        <a:rPr lang="en-US" sz="1400"/>
                        <a:t>1. </a:t>
                      </a:r>
                    </a:p>
                  </a:txBody>
                  <a:tcPr marL="0" marR="0" marT="0" marB="0">
                    <a:lnL>
                      <a:noFill/>
                    </a:lnL>
                    <a:lnR>
                      <a:noFill/>
                    </a:lnR>
                    <a:lnT>
                      <a:noFill/>
                    </a:lnT>
                    <a:lnB>
                      <a:noFill/>
                    </a:lnB>
                    <a:solidFill>
                      <a:srgbClr val="FFFFFF"/>
                    </a:solidFill>
                  </a:tcPr>
                </a:tc>
                <a:tc>
                  <a:txBody>
                    <a:bodyPr/>
                    <a:lstStyle/>
                    <a:p>
                      <a:pPr algn="l"/>
                      <a:r>
                        <a:rPr lang="en-US" sz="1400" b="1" dirty="0"/>
                        <a:t>Worshipping God:</a:t>
                      </a:r>
                      <a:r>
                        <a:rPr lang="en-US" sz="1400" dirty="0"/>
                        <a:t> Hindus must devote part of their day to </a:t>
                      </a:r>
                      <a:r>
                        <a:rPr lang="en-US" sz="1400" dirty="0" smtClean="0"/>
                        <a:t>worship.   This</a:t>
                      </a:r>
                      <a:r>
                        <a:rPr lang="en-US" sz="1400" baseline="0" dirty="0" smtClean="0"/>
                        <a:t> </a:t>
                      </a:r>
                      <a:r>
                        <a:rPr lang="en-US" sz="1400" dirty="0" smtClean="0"/>
                        <a:t>ensures </a:t>
                      </a:r>
                      <a:r>
                        <a:rPr lang="en-US" sz="1400" dirty="0"/>
                        <a:t>spiritual contact.</a:t>
                      </a:r>
                      <a:r>
                        <a:rPr lang="en-US" sz="1400" b="1" dirty="0"/>
                        <a:t> </a:t>
                      </a:r>
                      <a:endParaRPr lang="en-US" sz="1400" dirty="0"/>
                    </a:p>
                  </a:txBody>
                  <a:tcPr marL="0" marR="0" marT="0" marB="0">
                    <a:lnL>
                      <a:noFill/>
                    </a:lnL>
                    <a:lnR>
                      <a:noFill/>
                    </a:lnR>
                    <a:lnT>
                      <a:noFill/>
                    </a:lnT>
                    <a:lnB>
                      <a:noFill/>
                    </a:lnB>
                    <a:solidFill>
                      <a:srgbClr val="FFFFFF"/>
                    </a:solidFill>
                  </a:tcPr>
                </a:tc>
              </a:tr>
              <a:tr h="767333">
                <a:tc>
                  <a:txBody>
                    <a:bodyPr/>
                    <a:lstStyle/>
                    <a:p>
                      <a:pPr algn="ctr"/>
                      <a:r>
                        <a:rPr lang="en-US" sz="1400" dirty="0"/>
                        <a:t>2. </a:t>
                      </a:r>
                    </a:p>
                  </a:txBody>
                  <a:tcPr marL="0" marR="0" marT="0" marB="0">
                    <a:lnL>
                      <a:noFill/>
                    </a:lnL>
                    <a:lnR>
                      <a:noFill/>
                    </a:lnR>
                    <a:lnT>
                      <a:noFill/>
                    </a:lnT>
                    <a:lnB>
                      <a:noFill/>
                    </a:lnB>
                    <a:solidFill>
                      <a:srgbClr val="FFFFFF"/>
                    </a:solidFill>
                  </a:tcPr>
                </a:tc>
                <a:tc>
                  <a:txBody>
                    <a:bodyPr/>
                    <a:lstStyle/>
                    <a:p>
                      <a:pPr algn="l"/>
                      <a:r>
                        <a:rPr lang="en-US" sz="1400" b="1" dirty="0"/>
                        <a:t>Reciting scripture:</a:t>
                      </a:r>
                      <a:r>
                        <a:rPr lang="en-US" sz="1400" dirty="0"/>
                        <a:t> By reciting from a sacred text, the faithful learn the </a:t>
                      </a:r>
                      <a:endParaRPr lang="en-US" sz="1400" dirty="0" smtClean="0"/>
                    </a:p>
                    <a:p>
                      <a:pPr algn="l"/>
                      <a:r>
                        <a:rPr lang="en-US" sz="1400" dirty="0" smtClean="0"/>
                        <a:t> lessons </a:t>
                      </a:r>
                      <a:r>
                        <a:rPr lang="en-US" sz="1400" dirty="0"/>
                        <a:t>of worldly and religious life.</a:t>
                      </a:r>
                      <a:r>
                        <a:rPr lang="en-US" sz="1400" b="1" dirty="0"/>
                        <a:t> </a:t>
                      </a:r>
                      <a:endParaRPr lang="en-US" sz="1400" dirty="0"/>
                    </a:p>
                  </a:txBody>
                  <a:tcPr marL="0" marR="0" marT="0" marB="0">
                    <a:lnL>
                      <a:noFill/>
                    </a:lnL>
                    <a:lnR>
                      <a:noFill/>
                    </a:lnR>
                    <a:lnT>
                      <a:noFill/>
                    </a:lnT>
                    <a:lnB>
                      <a:noFill/>
                    </a:lnB>
                    <a:solidFill>
                      <a:srgbClr val="FFFFFF"/>
                    </a:solidFill>
                  </a:tcPr>
                </a:tc>
              </a:tr>
              <a:tr h="1023110">
                <a:tc>
                  <a:txBody>
                    <a:bodyPr/>
                    <a:lstStyle/>
                    <a:p>
                      <a:pPr algn="ctr"/>
                      <a:r>
                        <a:rPr lang="en-US" sz="1400" dirty="0"/>
                        <a:t>3. </a:t>
                      </a:r>
                    </a:p>
                  </a:txBody>
                  <a:tcPr marL="0" marR="0" marT="0" marB="0">
                    <a:lnL>
                      <a:noFill/>
                    </a:lnL>
                    <a:lnR>
                      <a:noFill/>
                    </a:lnR>
                    <a:lnT>
                      <a:noFill/>
                    </a:lnT>
                    <a:lnB>
                      <a:noFill/>
                    </a:lnB>
                    <a:solidFill>
                      <a:srgbClr val="FFFFFF"/>
                    </a:solidFill>
                  </a:tcPr>
                </a:tc>
                <a:tc>
                  <a:txBody>
                    <a:bodyPr/>
                    <a:lstStyle/>
                    <a:p>
                      <a:pPr algn="l"/>
                      <a:r>
                        <a:rPr lang="en-US" sz="1400" b="1" dirty="0"/>
                        <a:t>Honoring to parents and elders:</a:t>
                      </a:r>
                      <a:r>
                        <a:rPr lang="en-US" sz="1400" dirty="0"/>
                        <a:t> Hindus are very loyal family members</a:t>
                      </a:r>
                      <a:r>
                        <a:rPr lang="en-US" sz="1400" dirty="0" smtClean="0"/>
                        <a:t>.</a:t>
                      </a:r>
                    </a:p>
                    <a:p>
                      <a:pPr algn="l"/>
                      <a:r>
                        <a:rPr lang="en-US" sz="1400" dirty="0" smtClean="0"/>
                        <a:t> Parents </a:t>
                      </a:r>
                      <a:r>
                        <a:rPr lang="en-US" sz="1400" dirty="0"/>
                        <a:t>and elders are honored </a:t>
                      </a:r>
                      <a:r>
                        <a:rPr lang="en-US" sz="1400" dirty="0" smtClean="0"/>
                        <a:t>for </a:t>
                      </a:r>
                      <a:r>
                        <a:rPr lang="en-US" sz="1400" dirty="0"/>
                        <a:t>their wisdom and self-sacrifice.</a:t>
                      </a:r>
                      <a:r>
                        <a:rPr lang="en-US" sz="1400" b="1" dirty="0"/>
                        <a:t> </a:t>
                      </a:r>
                      <a:endParaRPr lang="en-US" sz="1400" dirty="0"/>
                    </a:p>
                  </a:txBody>
                  <a:tcPr marL="0" marR="0" marT="0" marB="0">
                    <a:lnL>
                      <a:noFill/>
                    </a:lnL>
                    <a:lnR>
                      <a:noFill/>
                    </a:lnR>
                    <a:lnT>
                      <a:noFill/>
                    </a:lnT>
                    <a:lnB>
                      <a:noFill/>
                    </a:lnB>
                    <a:solidFill>
                      <a:srgbClr val="FFFFFF"/>
                    </a:solidFill>
                  </a:tcPr>
                </a:tc>
              </a:tr>
              <a:tr h="1023110">
                <a:tc>
                  <a:txBody>
                    <a:bodyPr/>
                    <a:lstStyle/>
                    <a:p>
                      <a:pPr algn="ctr"/>
                      <a:r>
                        <a:rPr lang="en-US" sz="1400" dirty="0"/>
                        <a:t>4. </a:t>
                      </a:r>
                    </a:p>
                  </a:txBody>
                  <a:tcPr marL="0" marR="0" marT="0" marB="0">
                    <a:lnL>
                      <a:noFill/>
                    </a:lnL>
                    <a:lnR>
                      <a:noFill/>
                    </a:lnR>
                    <a:lnT>
                      <a:noFill/>
                    </a:lnT>
                    <a:lnB>
                      <a:noFill/>
                    </a:lnB>
                    <a:solidFill>
                      <a:srgbClr val="FFFFFF"/>
                    </a:solidFill>
                  </a:tcPr>
                </a:tc>
                <a:tc>
                  <a:txBody>
                    <a:bodyPr/>
                    <a:lstStyle/>
                    <a:p>
                      <a:pPr algn="l"/>
                      <a:r>
                        <a:rPr lang="en-US" sz="1400" b="1" dirty="0"/>
                        <a:t>Helping the poor:</a:t>
                      </a:r>
                      <a:r>
                        <a:rPr lang="en-US" sz="1400" dirty="0"/>
                        <a:t> Even the less fortunate try to obey this commandment. Guests, in particular, are given special attention in a Hindu home.</a:t>
                      </a:r>
                    </a:p>
                  </a:txBody>
                  <a:tcPr marL="0" marR="0" marT="0" marB="0">
                    <a:lnL>
                      <a:noFill/>
                    </a:lnL>
                    <a:lnR>
                      <a:noFill/>
                    </a:lnR>
                    <a:lnT>
                      <a:noFill/>
                    </a:lnT>
                    <a:lnB>
                      <a:noFill/>
                    </a:lnB>
                    <a:solidFill>
                      <a:srgbClr val="FFFFFF"/>
                    </a:solidFill>
                  </a:tcPr>
                </a:tc>
              </a:tr>
              <a:tr h="767333">
                <a:tc>
                  <a:txBody>
                    <a:bodyPr/>
                    <a:lstStyle/>
                    <a:p>
                      <a:pPr algn="ctr"/>
                      <a:r>
                        <a:rPr lang="en-US" sz="1400" dirty="0"/>
                        <a:t>5. </a:t>
                      </a:r>
                    </a:p>
                  </a:txBody>
                  <a:tcPr marL="0" marR="0" marT="0" marB="0">
                    <a:lnL>
                      <a:noFill/>
                    </a:lnL>
                    <a:lnR>
                      <a:noFill/>
                    </a:lnR>
                    <a:lnT>
                      <a:noFill/>
                    </a:lnT>
                    <a:lnB>
                      <a:noFill/>
                    </a:lnB>
                    <a:solidFill>
                      <a:srgbClr val="FFFFFF"/>
                    </a:solidFill>
                  </a:tcPr>
                </a:tc>
                <a:tc>
                  <a:txBody>
                    <a:bodyPr/>
                    <a:lstStyle/>
                    <a:p>
                      <a:pPr algn="l"/>
                      <a:r>
                        <a:rPr lang="en-US" sz="1400" b="1" dirty="0"/>
                        <a:t>Feeding animals:</a:t>
                      </a:r>
                      <a:r>
                        <a:rPr lang="en-US" sz="1400" dirty="0"/>
                        <a:t> Because Hindus consider all life a sacred part of one God, animals are respected and cared for.</a:t>
                      </a:r>
                    </a:p>
                  </a:txBody>
                  <a:tcPr marL="0" marR="0" marT="0" marB="0">
                    <a:lnL>
                      <a:noFill/>
                    </a:lnL>
                    <a:lnR>
                      <a:noFill/>
                    </a:lnR>
                    <a:lnT>
                      <a:noFill/>
                    </a:lnT>
                    <a:lnB>
                      <a:noFill/>
                    </a:lnB>
                    <a:solidFill>
                      <a:srgbClr val="FFFFFF"/>
                    </a:solidFill>
                  </a:tcPr>
                </a:tc>
              </a:tr>
            </a:tbl>
          </a:graphicData>
        </a:graphic>
      </p:graphicFrame>
      <p:pic>
        <p:nvPicPr>
          <p:cNvPr id="18452" name="Picture 3" descr="http://www.amritapuja.org/images/dream_puja.jpg"/>
          <p:cNvPicPr>
            <a:picLocks noChangeAspect="1" noChangeArrowheads="1"/>
          </p:cNvPicPr>
          <p:nvPr/>
        </p:nvPicPr>
        <p:blipFill>
          <a:blip r:embed="rId2"/>
          <a:srcRect/>
          <a:stretch>
            <a:fillRect/>
          </a:stretch>
        </p:blipFill>
        <p:spPr bwMode="auto">
          <a:xfrm>
            <a:off x="304800" y="990600"/>
            <a:ext cx="1905000" cy="1262063"/>
          </a:xfrm>
          <a:prstGeom prst="rect">
            <a:avLst/>
          </a:prstGeom>
          <a:noFill/>
          <a:ln w="9525">
            <a:noFill/>
            <a:miter lim="800000"/>
            <a:headEnd/>
            <a:tailEnd/>
          </a:ln>
        </p:spPr>
      </p:pic>
      <p:pic>
        <p:nvPicPr>
          <p:cNvPr id="18453" name="Picture 5" descr="chat puja"/>
          <p:cNvPicPr>
            <a:picLocks noChangeAspect="1" noChangeArrowheads="1"/>
          </p:cNvPicPr>
          <p:nvPr/>
        </p:nvPicPr>
        <p:blipFill>
          <a:blip r:embed="rId3"/>
          <a:srcRect/>
          <a:stretch>
            <a:fillRect/>
          </a:stretch>
        </p:blipFill>
        <p:spPr bwMode="auto">
          <a:xfrm>
            <a:off x="228600" y="2514600"/>
            <a:ext cx="20320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62975" cy="1143000"/>
          </a:xfrm>
        </p:spPr>
        <p:txBody>
          <a:bodyPr/>
          <a:lstStyle/>
          <a:p>
            <a:pPr algn="ctr" eaLnBrk="1" hangingPunct="1">
              <a:defRPr/>
            </a:pPr>
            <a:r>
              <a:rPr lang="en-US" sz="4000" b="1" dirty="0" smtClean="0">
                <a:solidFill>
                  <a:schemeClr val="bg1">
                    <a:lumMod val="50000"/>
                  </a:schemeClr>
                </a:solidFill>
                <a:effectLst>
                  <a:outerShdw blurRad="38100" dist="38100" dir="2700000" algn="tl">
                    <a:srgbClr val="000000">
                      <a:alpha val="43137"/>
                    </a:srgbClr>
                  </a:outerShdw>
                </a:effectLst>
              </a:rPr>
              <a:t>Question from your reading: </a:t>
            </a:r>
            <a:endParaRPr lang="en-US" sz="4000" b="1" dirty="0">
              <a:solidFill>
                <a:schemeClr val="bg1">
                  <a:lumMod val="50000"/>
                </a:schemeClr>
              </a:solidFill>
              <a:effectLst>
                <a:outerShdw blurRad="38100" dist="38100" dir="2700000" algn="tl">
                  <a:srgbClr val="000000">
                    <a:alpha val="43137"/>
                  </a:srgbClr>
                </a:outerShdw>
              </a:effectLst>
            </a:endParaRPr>
          </a:p>
        </p:txBody>
      </p:sp>
      <p:sp>
        <p:nvSpPr>
          <p:cNvPr id="19459" name="Content Placeholder 2"/>
          <p:cNvSpPr>
            <a:spLocks noGrp="1"/>
          </p:cNvSpPr>
          <p:nvPr>
            <p:ph idx="1"/>
          </p:nvPr>
        </p:nvSpPr>
        <p:spPr>
          <a:xfrm>
            <a:off x="1447800" y="1600200"/>
            <a:ext cx="7572375" cy="1752600"/>
          </a:xfrm>
        </p:spPr>
        <p:txBody>
          <a:bodyPr/>
          <a:lstStyle/>
          <a:p>
            <a:pPr eaLnBrk="1" hangingPunct="1"/>
            <a:r>
              <a:rPr lang="en-US" sz="4000" smtClean="0"/>
              <a:t>What is the act of being reborn over and over known as?</a:t>
            </a:r>
          </a:p>
        </p:txBody>
      </p:sp>
      <p:sp>
        <p:nvSpPr>
          <p:cNvPr id="4" name="Content Placeholder 2"/>
          <p:cNvSpPr txBox="1">
            <a:spLocks/>
          </p:cNvSpPr>
          <p:nvPr/>
        </p:nvSpPr>
        <p:spPr bwMode="auto">
          <a:xfrm>
            <a:off x="1571625" y="3352800"/>
            <a:ext cx="7572375" cy="1752600"/>
          </a:xfrm>
          <a:prstGeom prst="rect">
            <a:avLst/>
          </a:prstGeom>
          <a:noFill/>
          <a:ln w="9525">
            <a:noFill/>
            <a:miter lim="800000"/>
            <a:headEnd/>
            <a:tailEnd/>
          </a:ln>
        </p:spPr>
        <p:txBody>
          <a:bodyPr/>
          <a:lstStyle/>
          <a:p>
            <a:pPr marL="342900" indent="-342900" algn="ctr">
              <a:spcBef>
                <a:spcPct val="20000"/>
              </a:spcBef>
              <a:buClr>
                <a:srgbClr val="000000"/>
              </a:buClr>
              <a:buSzPct val="100000"/>
              <a:defRPr/>
            </a:pPr>
            <a:r>
              <a:rPr lang="en-US" sz="6000" kern="0" dirty="0">
                <a:solidFill>
                  <a:srgbClr val="FF0000"/>
                </a:solidFill>
                <a:latin typeface="Algerian" pitchFamily="82" charset="0"/>
              </a:rPr>
              <a:t> Reincarnation</a:t>
            </a:r>
            <a:endParaRPr lang="en-US" sz="6000" kern="0" dirty="0">
              <a:solidFill>
                <a:srgbClr val="FF00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28600" y="76200"/>
            <a:ext cx="8382000" cy="1006475"/>
          </a:xfrm>
          <a:prstGeom prst="rect">
            <a:avLst/>
          </a:prstGeom>
          <a:noFill/>
          <a:ln w="9525">
            <a:noFill/>
            <a:miter lim="800000"/>
            <a:headEnd/>
            <a:tailEnd/>
          </a:ln>
        </p:spPr>
        <p:txBody>
          <a:bodyPr>
            <a:spAutoFit/>
          </a:bodyPr>
          <a:lstStyle/>
          <a:p>
            <a:pPr algn="ctr" eaLnBrk="0" hangingPunct="0">
              <a:spcBef>
                <a:spcPts val="500"/>
              </a:spcBef>
              <a:spcAft>
                <a:spcPts val="500"/>
              </a:spcAft>
            </a:pPr>
            <a:r>
              <a:rPr lang="en-US" sz="6000" b="1">
                <a:solidFill>
                  <a:srgbClr val="D4CF00"/>
                </a:solidFill>
                <a:latin typeface="Samarkan"/>
              </a:rPr>
              <a:t>Varna </a:t>
            </a:r>
            <a:r>
              <a:rPr lang="en-US" sz="4800" b="1">
                <a:solidFill>
                  <a:srgbClr val="D4CF00"/>
                </a:solidFill>
                <a:latin typeface="Samarkan"/>
              </a:rPr>
              <a:t>(Social Hierarchy)</a:t>
            </a:r>
          </a:p>
        </p:txBody>
      </p:sp>
      <p:sp>
        <p:nvSpPr>
          <p:cNvPr id="5" name="Freeform 3"/>
          <p:cNvSpPr>
            <a:spLocks noChangeArrowheads="1"/>
          </p:cNvSpPr>
          <p:nvPr/>
        </p:nvSpPr>
        <p:spPr bwMode="auto">
          <a:xfrm>
            <a:off x="2413000" y="4691063"/>
            <a:ext cx="5776913" cy="1290637"/>
          </a:xfrm>
          <a:custGeom>
            <a:avLst/>
            <a:gdLst>
              <a:gd name="T0" fmla="*/ 5538788 w 3639"/>
              <a:gd name="T1" fmla="*/ 1290637 h 813"/>
              <a:gd name="T2" fmla="*/ 5776913 w 3639"/>
              <a:gd name="T3" fmla="*/ 1074737 h 813"/>
              <a:gd name="T4" fmla="*/ 5070476 w 3639"/>
              <a:gd name="T5" fmla="*/ 0 h 813"/>
              <a:gd name="T6" fmla="*/ 0 w 3639"/>
              <a:gd name="T7" fmla="*/ 0 h 813"/>
              <a:gd name="T8" fmla="*/ 0 60000 65536"/>
              <a:gd name="T9" fmla="*/ 0 60000 65536"/>
              <a:gd name="T10" fmla="*/ 0 60000 65536"/>
              <a:gd name="T11" fmla="*/ 0 60000 65536"/>
              <a:gd name="T12" fmla="*/ 0 w 3639"/>
              <a:gd name="T13" fmla="*/ 0 h 813"/>
              <a:gd name="T14" fmla="*/ 3639 w 3639"/>
              <a:gd name="T15" fmla="*/ 813 h 813"/>
            </a:gdLst>
            <a:ahLst/>
            <a:cxnLst>
              <a:cxn ang="T8">
                <a:pos x="T0" y="T1"/>
              </a:cxn>
              <a:cxn ang="T9">
                <a:pos x="T2" y="T3"/>
              </a:cxn>
              <a:cxn ang="T10">
                <a:pos x="T4" y="T5"/>
              </a:cxn>
              <a:cxn ang="T11">
                <a:pos x="T6" y="T7"/>
              </a:cxn>
            </a:cxnLst>
            <a:rect l="T12" t="T13" r="T14" b="T15"/>
            <a:pathLst>
              <a:path w="3639" h="813">
                <a:moveTo>
                  <a:pt x="3489" y="813"/>
                </a:moveTo>
                <a:lnTo>
                  <a:pt x="3639" y="677"/>
                </a:lnTo>
                <a:lnTo>
                  <a:pt x="3194" y="0"/>
                </a:lnTo>
                <a:lnTo>
                  <a:pt x="0" y="0"/>
                </a:lnTo>
                <a:close/>
              </a:path>
            </a:pathLst>
          </a:custGeom>
          <a:solidFill>
            <a:srgbClr val="0000E2"/>
          </a:solidFill>
          <a:ln w="25400">
            <a:solidFill>
              <a:srgbClr val="000000"/>
            </a:solidFill>
            <a:round/>
            <a:headEnd/>
            <a:tailEnd/>
          </a:ln>
        </p:spPr>
        <p:txBody>
          <a:bodyPr wrap="none"/>
          <a:lstStyle/>
          <a:p>
            <a:endParaRPr lang="en-US"/>
          </a:p>
        </p:txBody>
      </p:sp>
      <p:sp>
        <p:nvSpPr>
          <p:cNvPr id="6" name="Freeform 4"/>
          <p:cNvSpPr>
            <a:spLocks noChangeArrowheads="1"/>
          </p:cNvSpPr>
          <p:nvPr/>
        </p:nvSpPr>
        <p:spPr bwMode="auto">
          <a:xfrm>
            <a:off x="2166938" y="4691063"/>
            <a:ext cx="5316537" cy="457200"/>
          </a:xfrm>
          <a:custGeom>
            <a:avLst/>
            <a:gdLst>
              <a:gd name="T0" fmla="*/ 0 w 3349"/>
              <a:gd name="T1" fmla="*/ 217488 h 288"/>
              <a:gd name="T2" fmla="*/ 4813300 w 3349"/>
              <a:gd name="T3" fmla="*/ 457200 h 288"/>
              <a:gd name="T4" fmla="*/ 5316537 w 3349"/>
              <a:gd name="T5" fmla="*/ 0 h 288"/>
              <a:gd name="T6" fmla="*/ 246063 w 3349"/>
              <a:gd name="T7" fmla="*/ 0 h 288"/>
              <a:gd name="T8" fmla="*/ 0 60000 65536"/>
              <a:gd name="T9" fmla="*/ 0 60000 65536"/>
              <a:gd name="T10" fmla="*/ 0 60000 65536"/>
              <a:gd name="T11" fmla="*/ 0 60000 65536"/>
              <a:gd name="T12" fmla="*/ 0 w 3349"/>
              <a:gd name="T13" fmla="*/ 0 h 288"/>
              <a:gd name="T14" fmla="*/ 3349 w 3349"/>
              <a:gd name="T15" fmla="*/ 288 h 288"/>
            </a:gdLst>
            <a:ahLst/>
            <a:cxnLst>
              <a:cxn ang="T8">
                <a:pos x="T0" y="T1"/>
              </a:cxn>
              <a:cxn ang="T9">
                <a:pos x="T2" y="T3"/>
              </a:cxn>
              <a:cxn ang="T10">
                <a:pos x="T4" y="T5"/>
              </a:cxn>
              <a:cxn ang="T11">
                <a:pos x="T6" y="T7"/>
              </a:cxn>
            </a:cxnLst>
            <a:rect l="T12" t="T13" r="T14" b="T15"/>
            <a:pathLst>
              <a:path w="3349" h="288">
                <a:moveTo>
                  <a:pt x="0" y="137"/>
                </a:moveTo>
                <a:lnTo>
                  <a:pt x="3032" y="288"/>
                </a:lnTo>
                <a:lnTo>
                  <a:pt x="3349" y="0"/>
                </a:lnTo>
                <a:lnTo>
                  <a:pt x="155" y="0"/>
                </a:lnTo>
                <a:close/>
              </a:path>
            </a:pathLst>
          </a:custGeom>
          <a:solidFill>
            <a:srgbClr val="65B9FF"/>
          </a:solidFill>
          <a:ln w="25400">
            <a:solidFill>
              <a:srgbClr val="000000"/>
            </a:solidFill>
            <a:round/>
            <a:headEnd/>
            <a:tailEnd/>
          </a:ln>
        </p:spPr>
        <p:txBody>
          <a:bodyPr wrap="none"/>
          <a:lstStyle/>
          <a:p>
            <a:endParaRPr lang="en-US"/>
          </a:p>
        </p:txBody>
      </p:sp>
      <p:sp>
        <p:nvSpPr>
          <p:cNvPr id="7" name="Freeform 5"/>
          <p:cNvSpPr>
            <a:spLocks noChangeArrowheads="1"/>
          </p:cNvSpPr>
          <p:nvPr/>
        </p:nvSpPr>
        <p:spPr bwMode="auto">
          <a:xfrm>
            <a:off x="1474788" y="4895850"/>
            <a:ext cx="6489700" cy="1076325"/>
          </a:xfrm>
          <a:custGeom>
            <a:avLst/>
            <a:gdLst>
              <a:gd name="T0" fmla="*/ 0 w 4088"/>
              <a:gd name="T1" fmla="*/ 1076325 h 678"/>
              <a:gd name="T2" fmla="*/ 6489700 w 4088"/>
              <a:gd name="T3" fmla="*/ 1076325 h 678"/>
              <a:gd name="T4" fmla="*/ 5778500 w 4088"/>
              <a:gd name="T5" fmla="*/ 0 h 678"/>
              <a:gd name="T6" fmla="*/ 709613 w 4088"/>
              <a:gd name="T7" fmla="*/ 0 h 678"/>
              <a:gd name="T8" fmla="*/ 0 60000 65536"/>
              <a:gd name="T9" fmla="*/ 0 60000 65536"/>
              <a:gd name="T10" fmla="*/ 0 60000 65536"/>
              <a:gd name="T11" fmla="*/ 0 60000 65536"/>
              <a:gd name="T12" fmla="*/ 0 w 4088"/>
              <a:gd name="T13" fmla="*/ 0 h 678"/>
              <a:gd name="T14" fmla="*/ 4088 w 4088"/>
              <a:gd name="T15" fmla="*/ 678 h 678"/>
            </a:gdLst>
            <a:ahLst/>
            <a:cxnLst>
              <a:cxn ang="T8">
                <a:pos x="T0" y="T1"/>
              </a:cxn>
              <a:cxn ang="T9">
                <a:pos x="T2" y="T3"/>
              </a:cxn>
              <a:cxn ang="T10">
                <a:pos x="T4" y="T5"/>
              </a:cxn>
              <a:cxn ang="T11">
                <a:pos x="T6" y="T7"/>
              </a:cxn>
            </a:cxnLst>
            <a:rect l="T12" t="T13" r="T14" b="T15"/>
            <a:pathLst>
              <a:path w="4088" h="678">
                <a:moveTo>
                  <a:pt x="0" y="678"/>
                </a:moveTo>
                <a:lnTo>
                  <a:pt x="4088" y="678"/>
                </a:lnTo>
                <a:lnTo>
                  <a:pt x="3640" y="0"/>
                </a:lnTo>
                <a:lnTo>
                  <a:pt x="447" y="0"/>
                </a:lnTo>
                <a:close/>
              </a:path>
            </a:pathLst>
          </a:custGeom>
          <a:solidFill>
            <a:srgbClr val="CDCDF3"/>
          </a:solidFill>
          <a:ln w="25400">
            <a:solidFill>
              <a:srgbClr val="000000"/>
            </a:solidFill>
            <a:round/>
            <a:headEnd/>
            <a:tailEnd/>
          </a:ln>
        </p:spPr>
        <p:txBody>
          <a:bodyPr wrap="none"/>
          <a:lstStyle/>
          <a:p>
            <a:endParaRPr lang="en-US"/>
          </a:p>
        </p:txBody>
      </p:sp>
      <p:sp>
        <p:nvSpPr>
          <p:cNvPr id="8" name="Freeform 6"/>
          <p:cNvSpPr>
            <a:spLocks noChangeArrowheads="1"/>
          </p:cNvSpPr>
          <p:nvPr/>
        </p:nvSpPr>
        <p:spPr bwMode="auto">
          <a:xfrm>
            <a:off x="3168650" y="3519488"/>
            <a:ext cx="4222750" cy="1273175"/>
          </a:xfrm>
          <a:custGeom>
            <a:avLst/>
            <a:gdLst>
              <a:gd name="T0" fmla="*/ 4000500 w 2660"/>
              <a:gd name="T1" fmla="*/ 1273175 h 802"/>
              <a:gd name="T2" fmla="*/ 4222750 w 2660"/>
              <a:gd name="T3" fmla="*/ 1052513 h 802"/>
              <a:gd name="T4" fmla="*/ 3517900 w 2660"/>
              <a:gd name="T5" fmla="*/ 0 h 802"/>
              <a:gd name="T6" fmla="*/ 0 w 2660"/>
              <a:gd name="T7" fmla="*/ 0 h 802"/>
              <a:gd name="T8" fmla="*/ 0 60000 65536"/>
              <a:gd name="T9" fmla="*/ 0 60000 65536"/>
              <a:gd name="T10" fmla="*/ 0 60000 65536"/>
              <a:gd name="T11" fmla="*/ 0 60000 65536"/>
              <a:gd name="T12" fmla="*/ 0 w 2660"/>
              <a:gd name="T13" fmla="*/ 0 h 802"/>
              <a:gd name="T14" fmla="*/ 2660 w 2660"/>
              <a:gd name="T15" fmla="*/ 802 h 802"/>
            </a:gdLst>
            <a:ahLst/>
            <a:cxnLst>
              <a:cxn ang="T8">
                <a:pos x="T0" y="T1"/>
              </a:cxn>
              <a:cxn ang="T9">
                <a:pos x="T2" y="T3"/>
              </a:cxn>
              <a:cxn ang="T10">
                <a:pos x="T4" y="T5"/>
              </a:cxn>
              <a:cxn ang="T11">
                <a:pos x="T6" y="T7"/>
              </a:cxn>
            </a:cxnLst>
            <a:rect l="T12" t="T13" r="T14" b="T15"/>
            <a:pathLst>
              <a:path w="2660" h="802">
                <a:moveTo>
                  <a:pt x="2520" y="802"/>
                </a:moveTo>
                <a:lnTo>
                  <a:pt x="2660" y="663"/>
                </a:lnTo>
                <a:lnTo>
                  <a:pt x="2216" y="0"/>
                </a:lnTo>
                <a:lnTo>
                  <a:pt x="0" y="0"/>
                </a:lnTo>
                <a:close/>
              </a:path>
            </a:pathLst>
          </a:custGeom>
          <a:solidFill>
            <a:srgbClr val="00E200"/>
          </a:solidFill>
          <a:ln w="25400">
            <a:solidFill>
              <a:srgbClr val="000000"/>
            </a:solidFill>
            <a:round/>
            <a:headEnd/>
            <a:tailEnd/>
          </a:ln>
        </p:spPr>
        <p:txBody>
          <a:bodyPr wrap="none"/>
          <a:lstStyle/>
          <a:p>
            <a:endParaRPr lang="en-US"/>
          </a:p>
        </p:txBody>
      </p:sp>
      <p:sp>
        <p:nvSpPr>
          <p:cNvPr id="9" name="Freeform 7"/>
          <p:cNvSpPr>
            <a:spLocks noChangeArrowheads="1"/>
          </p:cNvSpPr>
          <p:nvPr/>
        </p:nvSpPr>
        <p:spPr bwMode="auto">
          <a:xfrm>
            <a:off x="2930525" y="3519488"/>
            <a:ext cx="3756025" cy="776287"/>
          </a:xfrm>
          <a:custGeom>
            <a:avLst/>
            <a:gdLst>
              <a:gd name="T0" fmla="*/ 0 w 2366"/>
              <a:gd name="T1" fmla="*/ 214312 h 489"/>
              <a:gd name="T2" fmla="*/ 2957512 w 2366"/>
              <a:gd name="T3" fmla="*/ 776287 h 489"/>
              <a:gd name="T4" fmla="*/ 3756025 w 2366"/>
              <a:gd name="T5" fmla="*/ 0 h 489"/>
              <a:gd name="T6" fmla="*/ 238125 w 2366"/>
              <a:gd name="T7" fmla="*/ 0 h 489"/>
              <a:gd name="T8" fmla="*/ 0 60000 65536"/>
              <a:gd name="T9" fmla="*/ 0 60000 65536"/>
              <a:gd name="T10" fmla="*/ 0 60000 65536"/>
              <a:gd name="T11" fmla="*/ 0 60000 65536"/>
              <a:gd name="T12" fmla="*/ 0 w 2366"/>
              <a:gd name="T13" fmla="*/ 0 h 489"/>
              <a:gd name="T14" fmla="*/ 2366 w 2366"/>
              <a:gd name="T15" fmla="*/ 489 h 489"/>
            </a:gdLst>
            <a:ahLst/>
            <a:cxnLst>
              <a:cxn ang="T8">
                <a:pos x="T0" y="T1"/>
              </a:cxn>
              <a:cxn ang="T9">
                <a:pos x="T2" y="T3"/>
              </a:cxn>
              <a:cxn ang="T10">
                <a:pos x="T4" y="T5"/>
              </a:cxn>
              <a:cxn ang="T11">
                <a:pos x="T6" y="T7"/>
              </a:cxn>
            </a:cxnLst>
            <a:rect l="T12" t="T13" r="T14" b="T15"/>
            <a:pathLst>
              <a:path w="2366" h="489">
                <a:moveTo>
                  <a:pt x="0" y="135"/>
                </a:moveTo>
                <a:lnTo>
                  <a:pt x="1863" y="489"/>
                </a:lnTo>
                <a:lnTo>
                  <a:pt x="2366" y="0"/>
                </a:lnTo>
                <a:lnTo>
                  <a:pt x="150" y="0"/>
                </a:lnTo>
                <a:close/>
              </a:path>
            </a:pathLst>
          </a:custGeom>
          <a:solidFill>
            <a:srgbClr val="69FF69"/>
          </a:solidFill>
          <a:ln w="25400">
            <a:solidFill>
              <a:srgbClr val="000000"/>
            </a:solidFill>
            <a:round/>
            <a:headEnd/>
            <a:tailEnd/>
          </a:ln>
        </p:spPr>
        <p:txBody>
          <a:bodyPr wrap="none"/>
          <a:lstStyle/>
          <a:p>
            <a:endParaRPr lang="en-US"/>
          </a:p>
        </p:txBody>
      </p:sp>
      <p:sp>
        <p:nvSpPr>
          <p:cNvPr id="10" name="Freeform 8"/>
          <p:cNvSpPr>
            <a:spLocks noChangeArrowheads="1"/>
          </p:cNvSpPr>
          <p:nvPr/>
        </p:nvSpPr>
        <p:spPr bwMode="auto">
          <a:xfrm>
            <a:off x="2252663" y="3724275"/>
            <a:ext cx="4910137" cy="1052513"/>
          </a:xfrm>
          <a:custGeom>
            <a:avLst/>
            <a:gdLst>
              <a:gd name="T0" fmla="*/ 0 w 3093"/>
              <a:gd name="T1" fmla="*/ 1052513 h 663"/>
              <a:gd name="T2" fmla="*/ 4910137 w 3093"/>
              <a:gd name="T3" fmla="*/ 1052513 h 663"/>
              <a:gd name="T4" fmla="*/ 4208462 w 3093"/>
              <a:gd name="T5" fmla="*/ 0 h 663"/>
              <a:gd name="T6" fmla="*/ 687387 w 3093"/>
              <a:gd name="T7" fmla="*/ 0 h 663"/>
              <a:gd name="T8" fmla="*/ 0 60000 65536"/>
              <a:gd name="T9" fmla="*/ 0 60000 65536"/>
              <a:gd name="T10" fmla="*/ 0 60000 65536"/>
              <a:gd name="T11" fmla="*/ 0 60000 65536"/>
              <a:gd name="T12" fmla="*/ 0 w 3093"/>
              <a:gd name="T13" fmla="*/ 0 h 663"/>
              <a:gd name="T14" fmla="*/ 3093 w 3093"/>
              <a:gd name="T15" fmla="*/ 663 h 663"/>
            </a:gdLst>
            <a:ahLst/>
            <a:cxnLst>
              <a:cxn ang="T8">
                <a:pos x="T0" y="T1"/>
              </a:cxn>
              <a:cxn ang="T9">
                <a:pos x="T2" y="T3"/>
              </a:cxn>
              <a:cxn ang="T10">
                <a:pos x="T4" y="T5"/>
              </a:cxn>
              <a:cxn ang="T11">
                <a:pos x="T6" y="T7"/>
              </a:cxn>
            </a:cxnLst>
            <a:rect l="T12" t="T13" r="T14" b="T15"/>
            <a:pathLst>
              <a:path w="3093" h="663">
                <a:moveTo>
                  <a:pt x="0" y="663"/>
                </a:moveTo>
                <a:lnTo>
                  <a:pt x="3093" y="663"/>
                </a:lnTo>
                <a:lnTo>
                  <a:pt x="2651" y="0"/>
                </a:lnTo>
                <a:lnTo>
                  <a:pt x="433" y="0"/>
                </a:lnTo>
                <a:close/>
              </a:path>
            </a:pathLst>
          </a:custGeom>
          <a:solidFill>
            <a:srgbClr val="BDFFBD"/>
          </a:solidFill>
          <a:ln w="25400">
            <a:solidFill>
              <a:srgbClr val="000000"/>
            </a:solidFill>
            <a:round/>
            <a:headEnd/>
            <a:tailEnd/>
          </a:ln>
        </p:spPr>
        <p:txBody>
          <a:bodyPr wrap="none"/>
          <a:lstStyle/>
          <a:p>
            <a:endParaRPr lang="en-US"/>
          </a:p>
        </p:txBody>
      </p:sp>
      <p:sp>
        <p:nvSpPr>
          <p:cNvPr id="11" name="Freeform 9"/>
          <p:cNvSpPr>
            <a:spLocks noChangeArrowheads="1"/>
          </p:cNvSpPr>
          <p:nvPr/>
        </p:nvSpPr>
        <p:spPr bwMode="auto">
          <a:xfrm>
            <a:off x="3959225" y="2352675"/>
            <a:ext cx="2644775" cy="1249363"/>
          </a:xfrm>
          <a:custGeom>
            <a:avLst/>
            <a:gdLst>
              <a:gd name="T0" fmla="*/ 2403475 w 1666"/>
              <a:gd name="T1" fmla="*/ 1249363 h 787"/>
              <a:gd name="T2" fmla="*/ 2644775 w 1666"/>
              <a:gd name="T3" fmla="*/ 1039813 h 787"/>
              <a:gd name="T4" fmla="*/ 1966913 w 1666"/>
              <a:gd name="T5" fmla="*/ 0 h 787"/>
              <a:gd name="T6" fmla="*/ 0 w 1666"/>
              <a:gd name="T7" fmla="*/ 0 h 787"/>
              <a:gd name="T8" fmla="*/ 0 60000 65536"/>
              <a:gd name="T9" fmla="*/ 0 60000 65536"/>
              <a:gd name="T10" fmla="*/ 0 60000 65536"/>
              <a:gd name="T11" fmla="*/ 0 60000 65536"/>
              <a:gd name="T12" fmla="*/ 0 w 1666"/>
              <a:gd name="T13" fmla="*/ 0 h 787"/>
              <a:gd name="T14" fmla="*/ 1666 w 1666"/>
              <a:gd name="T15" fmla="*/ 787 h 787"/>
            </a:gdLst>
            <a:ahLst/>
            <a:cxnLst>
              <a:cxn ang="T8">
                <a:pos x="T0" y="T1"/>
              </a:cxn>
              <a:cxn ang="T9">
                <a:pos x="T2" y="T3"/>
              </a:cxn>
              <a:cxn ang="T10">
                <a:pos x="T4" y="T5"/>
              </a:cxn>
              <a:cxn ang="T11">
                <a:pos x="T6" y="T7"/>
              </a:cxn>
            </a:cxnLst>
            <a:rect l="T12" t="T13" r="T14" b="T15"/>
            <a:pathLst>
              <a:path w="1666" h="787">
                <a:moveTo>
                  <a:pt x="1514" y="787"/>
                </a:moveTo>
                <a:lnTo>
                  <a:pt x="1666" y="655"/>
                </a:lnTo>
                <a:lnTo>
                  <a:pt x="1239" y="0"/>
                </a:lnTo>
                <a:lnTo>
                  <a:pt x="0" y="0"/>
                </a:lnTo>
                <a:close/>
              </a:path>
            </a:pathLst>
          </a:custGeom>
          <a:solidFill>
            <a:srgbClr val="FF9719"/>
          </a:solidFill>
          <a:ln w="25400">
            <a:solidFill>
              <a:srgbClr val="000000"/>
            </a:solidFill>
            <a:round/>
            <a:headEnd/>
            <a:tailEnd/>
          </a:ln>
        </p:spPr>
        <p:txBody>
          <a:bodyPr wrap="none"/>
          <a:lstStyle/>
          <a:p>
            <a:endParaRPr lang="en-US"/>
          </a:p>
        </p:txBody>
      </p:sp>
      <p:sp>
        <p:nvSpPr>
          <p:cNvPr id="12" name="Freeform 10"/>
          <p:cNvSpPr>
            <a:spLocks noChangeArrowheads="1"/>
          </p:cNvSpPr>
          <p:nvPr/>
        </p:nvSpPr>
        <p:spPr bwMode="auto">
          <a:xfrm>
            <a:off x="3729038" y="2352675"/>
            <a:ext cx="2197100" cy="465138"/>
          </a:xfrm>
          <a:custGeom>
            <a:avLst/>
            <a:gdLst>
              <a:gd name="T0" fmla="*/ 0 w 1384"/>
              <a:gd name="T1" fmla="*/ 209550 h 293"/>
              <a:gd name="T2" fmla="*/ 1703388 w 1384"/>
              <a:gd name="T3" fmla="*/ 465138 h 293"/>
              <a:gd name="T4" fmla="*/ 2197100 w 1384"/>
              <a:gd name="T5" fmla="*/ 0 h 293"/>
              <a:gd name="T6" fmla="*/ 230188 w 1384"/>
              <a:gd name="T7" fmla="*/ 0 h 293"/>
              <a:gd name="T8" fmla="*/ 0 60000 65536"/>
              <a:gd name="T9" fmla="*/ 0 60000 65536"/>
              <a:gd name="T10" fmla="*/ 0 60000 65536"/>
              <a:gd name="T11" fmla="*/ 0 60000 65536"/>
              <a:gd name="T12" fmla="*/ 0 w 1384"/>
              <a:gd name="T13" fmla="*/ 0 h 293"/>
              <a:gd name="T14" fmla="*/ 1384 w 1384"/>
              <a:gd name="T15" fmla="*/ 293 h 293"/>
            </a:gdLst>
            <a:ahLst/>
            <a:cxnLst>
              <a:cxn ang="T8">
                <a:pos x="T0" y="T1"/>
              </a:cxn>
              <a:cxn ang="T9">
                <a:pos x="T2" y="T3"/>
              </a:cxn>
              <a:cxn ang="T10">
                <a:pos x="T4" y="T5"/>
              </a:cxn>
              <a:cxn ang="T11">
                <a:pos x="T6" y="T7"/>
              </a:cxn>
            </a:cxnLst>
            <a:rect l="T12" t="T13" r="T14" b="T15"/>
            <a:pathLst>
              <a:path w="1384" h="293">
                <a:moveTo>
                  <a:pt x="0" y="132"/>
                </a:moveTo>
                <a:lnTo>
                  <a:pt x="1073" y="293"/>
                </a:lnTo>
                <a:lnTo>
                  <a:pt x="1384" y="0"/>
                </a:lnTo>
                <a:lnTo>
                  <a:pt x="145" y="0"/>
                </a:lnTo>
                <a:close/>
              </a:path>
            </a:pathLst>
          </a:custGeom>
          <a:solidFill>
            <a:srgbClr val="FFC15D"/>
          </a:solidFill>
          <a:ln w="25400">
            <a:solidFill>
              <a:srgbClr val="000000"/>
            </a:solidFill>
            <a:round/>
            <a:headEnd/>
            <a:tailEnd/>
          </a:ln>
        </p:spPr>
        <p:txBody>
          <a:bodyPr wrap="none"/>
          <a:lstStyle/>
          <a:p>
            <a:endParaRPr lang="en-US"/>
          </a:p>
        </p:txBody>
      </p:sp>
      <p:sp>
        <p:nvSpPr>
          <p:cNvPr id="13" name="Freeform 11"/>
          <p:cNvSpPr>
            <a:spLocks noChangeArrowheads="1"/>
          </p:cNvSpPr>
          <p:nvPr/>
        </p:nvSpPr>
        <p:spPr bwMode="auto">
          <a:xfrm>
            <a:off x="3040063" y="2560638"/>
            <a:ext cx="3335337" cy="1036637"/>
          </a:xfrm>
          <a:custGeom>
            <a:avLst/>
            <a:gdLst>
              <a:gd name="T0" fmla="*/ 0 w 2101"/>
              <a:gd name="T1" fmla="*/ 1036637 h 653"/>
              <a:gd name="T2" fmla="*/ 3335337 w 2101"/>
              <a:gd name="T3" fmla="*/ 1036637 h 653"/>
              <a:gd name="T4" fmla="*/ 2660649 w 2101"/>
              <a:gd name="T5" fmla="*/ 0 h 653"/>
              <a:gd name="T6" fmla="*/ 688975 w 2101"/>
              <a:gd name="T7" fmla="*/ 0 h 653"/>
              <a:gd name="T8" fmla="*/ 0 60000 65536"/>
              <a:gd name="T9" fmla="*/ 0 60000 65536"/>
              <a:gd name="T10" fmla="*/ 0 60000 65536"/>
              <a:gd name="T11" fmla="*/ 0 60000 65536"/>
              <a:gd name="T12" fmla="*/ 0 w 2101"/>
              <a:gd name="T13" fmla="*/ 0 h 653"/>
              <a:gd name="T14" fmla="*/ 2101 w 2101"/>
              <a:gd name="T15" fmla="*/ 653 h 653"/>
            </a:gdLst>
            <a:ahLst/>
            <a:cxnLst>
              <a:cxn ang="T8">
                <a:pos x="T0" y="T1"/>
              </a:cxn>
              <a:cxn ang="T9">
                <a:pos x="T2" y="T3"/>
              </a:cxn>
              <a:cxn ang="T10">
                <a:pos x="T4" y="T5"/>
              </a:cxn>
              <a:cxn ang="T11">
                <a:pos x="T6" y="T7"/>
              </a:cxn>
            </a:cxnLst>
            <a:rect l="T12" t="T13" r="T14" b="T15"/>
            <a:pathLst>
              <a:path w="2101" h="653">
                <a:moveTo>
                  <a:pt x="0" y="653"/>
                </a:moveTo>
                <a:lnTo>
                  <a:pt x="2101" y="653"/>
                </a:lnTo>
                <a:lnTo>
                  <a:pt x="1676" y="0"/>
                </a:lnTo>
                <a:lnTo>
                  <a:pt x="434" y="0"/>
                </a:lnTo>
                <a:close/>
              </a:path>
            </a:pathLst>
          </a:custGeom>
          <a:solidFill>
            <a:srgbClr val="FDC47F"/>
          </a:solidFill>
          <a:ln w="25400">
            <a:solidFill>
              <a:srgbClr val="000000"/>
            </a:solidFill>
            <a:round/>
            <a:headEnd/>
            <a:tailEnd/>
          </a:ln>
        </p:spPr>
        <p:txBody>
          <a:bodyPr wrap="none"/>
          <a:lstStyle/>
          <a:p>
            <a:endParaRPr lang="en-US"/>
          </a:p>
        </p:txBody>
      </p:sp>
      <p:sp>
        <p:nvSpPr>
          <p:cNvPr id="14" name="Freeform 12"/>
          <p:cNvSpPr>
            <a:spLocks noChangeArrowheads="1"/>
          </p:cNvSpPr>
          <p:nvPr/>
        </p:nvSpPr>
        <p:spPr bwMode="auto">
          <a:xfrm>
            <a:off x="3810000" y="1143000"/>
            <a:ext cx="1981200" cy="1295400"/>
          </a:xfrm>
          <a:custGeom>
            <a:avLst/>
            <a:gdLst>
              <a:gd name="T0" fmla="*/ 0 w 1128"/>
              <a:gd name="T1" fmla="*/ 1295400 h 856"/>
              <a:gd name="T2" fmla="*/ 1981200 w 1128"/>
              <a:gd name="T3" fmla="*/ 1295400 h 856"/>
              <a:gd name="T4" fmla="*/ 985331 w 1128"/>
              <a:gd name="T5" fmla="*/ 0 h 856"/>
              <a:gd name="T6" fmla="*/ 0 60000 65536"/>
              <a:gd name="T7" fmla="*/ 0 60000 65536"/>
              <a:gd name="T8" fmla="*/ 0 60000 65536"/>
              <a:gd name="T9" fmla="*/ 0 w 1128"/>
              <a:gd name="T10" fmla="*/ 0 h 856"/>
              <a:gd name="T11" fmla="*/ 1128 w 1128"/>
              <a:gd name="T12" fmla="*/ 856 h 856"/>
            </a:gdLst>
            <a:ahLst/>
            <a:cxnLst>
              <a:cxn ang="T6">
                <a:pos x="T0" y="T1"/>
              </a:cxn>
              <a:cxn ang="T7">
                <a:pos x="T2" y="T3"/>
              </a:cxn>
              <a:cxn ang="T8">
                <a:pos x="T4" y="T5"/>
              </a:cxn>
            </a:cxnLst>
            <a:rect l="T9" t="T10" r="T11" b="T12"/>
            <a:pathLst>
              <a:path w="1128" h="856">
                <a:moveTo>
                  <a:pt x="0" y="856"/>
                </a:moveTo>
                <a:lnTo>
                  <a:pt x="1128" y="856"/>
                </a:lnTo>
                <a:lnTo>
                  <a:pt x="561" y="0"/>
                </a:lnTo>
                <a:close/>
              </a:path>
            </a:pathLst>
          </a:custGeom>
          <a:solidFill>
            <a:srgbClr val="FFB7B7"/>
          </a:solidFill>
          <a:ln w="25400">
            <a:solidFill>
              <a:srgbClr val="000000"/>
            </a:solidFill>
            <a:round/>
            <a:headEnd/>
            <a:tailEnd/>
          </a:ln>
        </p:spPr>
        <p:txBody>
          <a:bodyPr wrap="none"/>
          <a:lstStyle/>
          <a:p>
            <a:endParaRPr lang="en-US"/>
          </a:p>
        </p:txBody>
      </p:sp>
      <p:sp>
        <p:nvSpPr>
          <p:cNvPr id="15" name="Text Box 13"/>
          <p:cNvSpPr txBox="1">
            <a:spLocks noChangeArrowheads="1"/>
          </p:cNvSpPr>
          <p:nvPr/>
        </p:nvSpPr>
        <p:spPr bwMode="auto">
          <a:xfrm>
            <a:off x="2444750" y="5226050"/>
            <a:ext cx="4502150" cy="1077913"/>
          </a:xfrm>
          <a:prstGeom prst="rect">
            <a:avLst/>
          </a:prstGeom>
          <a:noFill/>
          <a:ln w="25400">
            <a:noFill/>
            <a:miter lim="800000"/>
            <a:headEnd/>
            <a:tailEnd/>
          </a:ln>
          <a:effectLst/>
        </p:spPr>
        <p:txBody>
          <a:bodyPr lIns="0" tIns="0" rIns="0" bIns="0" anchor="ctr">
            <a:spAutoFit/>
          </a:bodyPr>
          <a:lstStyle/>
          <a:p>
            <a:pPr algn="ctr" eaLnBrk="0" hangingPunct="0">
              <a:spcAft>
                <a:spcPct val="15000"/>
              </a:spcAft>
              <a:defRPr/>
            </a:pPr>
            <a:r>
              <a:rPr lang="en-US" sz="2400" b="1" dirty="0" err="1">
                <a:effectLst>
                  <a:outerShdw blurRad="38100" dist="38100" dir="2700000" algn="tl">
                    <a:srgbClr val="FFFFFF"/>
                  </a:outerShdw>
                </a:effectLst>
                <a:latin typeface="Comic Sans MS" pitchFamily="66" charset="0"/>
              </a:rPr>
              <a:t>Shudras</a:t>
            </a:r>
            <a:endParaRPr lang="en-US" sz="2400" b="1" dirty="0">
              <a:effectLst>
                <a:outerShdw blurRad="38100" dist="38100" dir="2700000" algn="tl">
                  <a:srgbClr val="FFFFFF"/>
                </a:outerShdw>
              </a:effectLst>
              <a:latin typeface="Comic Sans MS" pitchFamily="66" charset="0"/>
            </a:endParaRPr>
          </a:p>
          <a:p>
            <a:pPr algn="ctr" eaLnBrk="0" hangingPunct="0">
              <a:spcAft>
                <a:spcPct val="15000"/>
              </a:spcAft>
              <a:defRPr/>
            </a:pPr>
            <a:r>
              <a:rPr lang="en-US" sz="1600" b="1" dirty="0" err="1">
                <a:solidFill>
                  <a:srgbClr val="000000"/>
                </a:solidFill>
                <a:effectLst>
                  <a:outerShdw blurRad="38100" dist="38100" dir="2700000" algn="tl">
                    <a:srgbClr val="FFFFFF"/>
                  </a:outerShdw>
                </a:effectLst>
                <a:latin typeface="Comic Sans MS" pitchFamily="66" charset="0"/>
              </a:rPr>
              <a:t>Commeners</a:t>
            </a:r>
            <a:r>
              <a:rPr lang="en-US" sz="1600" b="1" dirty="0">
                <a:solidFill>
                  <a:srgbClr val="000000"/>
                </a:solidFill>
                <a:effectLst>
                  <a:outerShdw blurRad="38100" dist="38100" dir="2700000" algn="tl">
                    <a:srgbClr val="FFFFFF"/>
                  </a:outerShdw>
                </a:effectLst>
                <a:latin typeface="Comic Sans MS" pitchFamily="66" charset="0"/>
              </a:rPr>
              <a:t>/</a:t>
            </a:r>
            <a:r>
              <a:rPr lang="en-US" sz="1600" b="1" dirty="0" err="1">
                <a:solidFill>
                  <a:srgbClr val="000000"/>
                </a:solidFill>
                <a:effectLst>
                  <a:outerShdw blurRad="38100" dist="38100" dir="2700000" algn="tl">
                    <a:srgbClr val="FFFFFF"/>
                  </a:outerShdw>
                </a:effectLst>
                <a:latin typeface="Comic Sans MS" pitchFamily="66" charset="0"/>
              </a:rPr>
              <a:t>peasents</a:t>
            </a:r>
            <a:r>
              <a:rPr lang="en-US" sz="1600" b="1" dirty="0">
                <a:solidFill>
                  <a:srgbClr val="000000"/>
                </a:solidFill>
                <a:effectLst>
                  <a:outerShdw blurRad="38100" dist="38100" dir="2700000" algn="tl">
                    <a:srgbClr val="FFFFFF"/>
                  </a:outerShdw>
                </a:effectLst>
                <a:latin typeface="Comic Sans MS" pitchFamily="66" charset="0"/>
              </a:rPr>
              <a:t>/servants</a:t>
            </a:r>
            <a:endParaRPr lang="en-US" sz="1600" b="1" dirty="0">
              <a:solidFill>
                <a:srgbClr val="000000"/>
              </a:solidFill>
              <a:effectLst>
                <a:outerShdw blurRad="38100" dist="38100" dir="2700000" algn="tl">
                  <a:srgbClr val="FFFFFF"/>
                </a:outerShdw>
              </a:effectLst>
              <a:latin typeface="Comic Sans MS" pitchFamily="66" charset="0"/>
            </a:endParaRPr>
          </a:p>
          <a:p>
            <a:pPr algn="ctr" eaLnBrk="0" hangingPunct="0">
              <a:spcAft>
                <a:spcPct val="15000"/>
              </a:spcAft>
              <a:defRPr/>
            </a:pPr>
            <a:endParaRPr lang="en-US" sz="2400" b="1" dirty="0">
              <a:effectLst>
                <a:outerShdw blurRad="38100" dist="38100" dir="2700000" algn="tl">
                  <a:srgbClr val="FFFFFF"/>
                </a:outerShdw>
              </a:effectLst>
              <a:latin typeface="Comic Sans MS" pitchFamily="66" charset="0"/>
            </a:endParaRPr>
          </a:p>
        </p:txBody>
      </p:sp>
      <p:sp>
        <p:nvSpPr>
          <p:cNvPr id="16" name="Text Box 14"/>
          <p:cNvSpPr txBox="1">
            <a:spLocks noChangeArrowheads="1"/>
          </p:cNvSpPr>
          <p:nvPr/>
        </p:nvSpPr>
        <p:spPr bwMode="auto">
          <a:xfrm>
            <a:off x="2995613" y="4076700"/>
            <a:ext cx="3406775" cy="1077913"/>
          </a:xfrm>
          <a:prstGeom prst="rect">
            <a:avLst/>
          </a:prstGeom>
          <a:noFill/>
          <a:ln w="25400">
            <a:noFill/>
            <a:miter lim="800000"/>
            <a:headEnd/>
            <a:tailEnd/>
          </a:ln>
          <a:effectLst/>
        </p:spPr>
        <p:txBody>
          <a:bodyPr lIns="0" tIns="0" rIns="0" bIns="0" anchor="ctr">
            <a:spAutoFit/>
          </a:bodyPr>
          <a:lstStyle/>
          <a:p>
            <a:pPr algn="ctr" eaLnBrk="0" hangingPunct="0">
              <a:spcAft>
                <a:spcPct val="15000"/>
              </a:spcAft>
              <a:defRPr/>
            </a:pPr>
            <a:r>
              <a:rPr lang="en-US" sz="2400" b="1" dirty="0" err="1">
                <a:effectLst>
                  <a:outerShdw blurRad="38100" dist="38100" dir="2700000" algn="tl">
                    <a:srgbClr val="FFFFFF"/>
                  </a:outerShdw>
                </a:effectLst>
                <a:latin typeface="Comic Sans MS" pitchFamily="66" charset="0"/>
              </a:rPr>
              <a:t>Vaishyas</a:t>
            </a:r>
            <a:endParaRPr lang="en-US" sz="2400" b="1" dirty="0">
              <a:effectLst>
                <a:outerShdw blurRad="38100" dist="38100" dir="2700000" algn="tl">
                  <a:srgbClr val="FFFFFF"/>
                </a:outerShdw>
              </a:effectLst>
              <a:latin typeface="Comic Sans MS" pitchFamily="66" charset="0"/>
            </a:endParaRPr>
          </a:p>
          <a:p>
            <a:pPr algn="ctr" eaLnBrk="0" hangingPunct="0">
              <a:spcAft>
                <a:spcPct val="15000"/>
              </a:spcAft>
              <a:defRPr/>
            </a:pPr>
            <a:r>
              <a:rPr lang="en-US" sz="1600" b="1" dirty="0">
                <a:solidFill>
                  <a:srgbClr val="000000"/>
                </a:solidFill>
                <a:effectLst>
                  <a:outerShdw blurRad="38100" dist="38100" dir="2700000" algn="tl">
                    <a:srgbClr val="FFFFFF"/>
                  </a:outerShdw>
                </a:effectLst>
                <a:latin typeface="Comic Sans MS" pitchFamily="66" charset="0"/>
              </a:rPr>
              <a:t>Merchants/Landowners</a:t>
            </a:r>
            <a:endParaRPr lang="en-US" sz="1600" b="1" dirty="0">
              <a:solidFill>
                <a:srgbClr val="000000"/>
              </a:solidFill>
              <a:effectLst>
                <a:outerShdw blurRad="38100" dist="38100" dir="2700000" algn="tl">
                  <a:srgbClr val="FFFFFF"/>
                </a:outerShdw>
              </a:effectLst>
              <a:latin typeface="Comic Sans MS" pitchFamily="66" charset="0"/>
            </a:endParaRPr>
          </a:p>
          <a:p>
            <a:pPr algn="ctr" eaLnBrk="0" hangingPunct="0">
              <a:spcAft>
                <a:spcPct val="15000"/>
              </a:spcAft>
              <a:defRPr/>
            </a:pPr>
            <a:endParaRPr lang="en-US" sz="2400" b="1" dirty="0">
              <a:effectLst>
                <a:outerShdw blurRad="38100" dist="38100" dir="2700000" algn="tl">
                  <a:srgbClr val="FFFFFF"/>
                </a:outerShdw>
              </a:effectLst>
              <a:latin typeface="Comic Sans MS" pitchFamily="66" charset="0"/>
            </a:endParaRPr>
          </a:p>
        </p:txBody>
      </p:sp>
      <p:sp>
        <p:nvSpPr>
          <p:cNvPr id="17" name="Text Box 15"/>
          <p:cNvSpPr txBox="1">
            <a:spLocks noChangeArrowheads="1"/>
          </p:cNvSpPr>
          <p:nvPr/>
        </p:nvSpPr>
        <p:spPr bwMode="auto">
          <a:xfrm>
            <a:off x="3733800" y="2590800"/>
            <a:ext cx="2130425" cy="1927225"/>
          </a:xfrm>
          <a:prstGeom prst="rect">
            <a:avLst/>
          </a:prstGeom>
          <a:noFill/>
          <a:ln w="25400">
            <a:noFill/>
            <a:miter lim="800000"/>
            <a:headEnd/>
            <a:tailEnd/>
          </a:ln>
          <a:effectLst/>
        </p:spPr>
        <p:txBody>
          <a:bodyPr lIns="0" tIns="0" rIns="0" bIns="0" anchor="ctr">
            <a:spAutoFit/>
          </a:bodyPr>
          <a:lstStyle/>
          <a:p>
            <a:pPr algn="ctr" eaLnBrk="0" hangingPunct="0">
              <a:spcAft>
                <a:spcPct val="15000"/>
              </a:spcAft>
              <a:defRPr/>
            </a:pPr>
            <a:r>
              <a:rPr lang="en-US" sz="2400" b="1" dirty="0" err="1">
                <a:effectLst>
                  <a:outerShdw blurRad="38100" dist="38100" dir="2700000" algn="tl">
                    <a:srgbClr val="FFFFFF"/>
                  </a:outerShdw>
                </a:effectLst>
                <a:latin typeface="Comic Sans MS" pitchFamily="66" charset="0"/>
              </a:rPr>
              <a:t>Kshatriyas</a:t>
            </a:r>
            <a:endParaRPr lang="en-US" sz="2400" b="1" dirty="0">
              <a:effectLst>
                <a:outerShdw blurRad="38100" dist="38100" dir="2700000" algn="tl">
                  <a:srgbClr val="FFFFFF"/>
                </a:outerShdw>
              </a:effectLst>
              <a:latin typeface="Comic Sans MS" pitchFamily="66" charset="0"/>
            </a:endParaRPr>
          </a:p>
          <a:p>
            <a:pPr algn="ctr" eaLnBrk="0" hangingPunct="0">
              <a:spcAft>
                <a:spcPct val="15000"/>
              </a:spcAft>
              <a:defRPr/>
            </a:pPr>
            <a:r>
              <a:rPr lang="en-US" sz="1600" b="1" dirty="0">
                <a:solidFill>
                  <a:srgbClr val="000000"/>
                </a:solidFill>
                <a:effectLst>
                  <a:outerShdw blurRad="38100" dist="38100" dir="2700000" algn="tl">
                    <a:srgbClr val="FFFFFF"/>
                  </a:outerShdw>
                </a:effectLst>
                <a:latin typeface="Comic Sans MS" pitchFamily="66" charset="0"/>
              </a:rPr>
              <a:t>Warriors</a:t>
            </a:r>
            <a:endParaRPr lang="en-US" sz="1600" b="1" dirty="0">
              <a:solidFill>
                <a:srgbClr val="000000"/>
              </a:solidFill>
              <a:effectLst>
                <a:outerShdw blurRad="38100" dist="38100" dir="2700000" algn="tl">
                  <a:srgbClr val="FFFFFF"/>
                </a:outerShdw>
              </a:effectLst>
              <a:latin typeface="Comic Sans MS" pitchFamily="66" charset="0"/>
            </a:endParaRPr>
          </a:p>
          <a:p>
            <a:pPr algn="ctr" eaLnBrk="0" hangingPunct="0">
              <a:spcAft>
                <a:spcPct val="15000"/>
              </a:spcAft>
              <a:defRPr/>
            </a:pPr>
            <a:endParaRPr lang="en-US" sz="2400" b="1" dirty="0">
              <a:effectLst>
                <a:outerShdw blurRad="38100" dist="38100" dir="2700000" algn="tl">
                  <a:srgbClr val="FFFFFF"/>
                </a:outerShdw>
              </a:effectLst>
              <a:latin typeface="Comic Sans MS" pitchFamily="66" charset="0"/>
            </a:endParaRPr>
          </a:p>
          <a:p>
            <a:pPr algn="ctr" eaLnBrk="0" hangingPunct="0">
              <a:spcAft>
                <a:spcPct val="15000"/>
              </a:spcAft>
              <a:defRPr/>
            </a:pPr>
            <a:endParaRPr lang="en-US" sz="2400" b="1" dirty="0">
              <a:effectLst>
                <a:outerShdw blurRad="38100" dist="38100" dir="2700000" algn="tl">
                  <a:srgbClr val="FFFFFF"/>
                </a:outerShdw>
              </a:effectLst>
              <a:latin typeface="Comic Sans MS" pitchFamily="66" charset="0"/>
            </a:endParaRPr>
          </a:p>
          <a:p>
            <a:pPr algn="ctr" eaLnBrk="0" hangingPunct="0">
              <a:spcAft>
                <a:spcPct val="15000"/>
              </a:spcAft>
              <a:defRPr/>
            </a:pPr>
            <a:r>
              <a:rPr lang="en-US" sz="2400" b="1" dirty="0">
                <a:effectLst>
                  <a:outerShdw blurRad="38100" dist="38100" dir="2700000" algn="tl">
                    <a:srgbClr val="FFFFFF"/>
                  </a:outerShdw>
                </a:effectLst>
                <a:latin typeface="Comic Sans MS" pitchFamily="66" charset="0"/>
              </a:rPr>
              <a:t> </a:t>
            </a:r>
            <a:endParaRPr lang="en-US" sz="2400" b="1" dirty="0">
              <a:effectLst>
                <a:outerShdw blurRad="38100" dist="38100" dir="2700000" algn="tl">
                  <a:srgbClr val="FFFFFF"/>
                </a:outerShdw>
              </a:effectLst>
              <a:latin typeface="Comic Sans MS" pitchFamily="66" charset="0"/>
            </a:endParaRPr>
          </a:p>
        </p:txBody>
      </p:sp>
      <p:sp>
        <p:nvSpPr>
          <p:cNvPr id="18" name="Text Box 16"/>
          <p:cNvSpPr txBox="1">
            <a:spLocks noChangeArrowheads="1"/>
          </p:cNvSpPr>
          <p:nvPr/>
        </p:nvSpPr>
        <p:spPr bwMode="auto">
          <a:xfrm>
            <a:off x="1676400" y="6248400"/>
            <a:ext cx="6172200" cy="396875"/>
          </a:xfrm>
          <a:prstGeom prst="rect">
            <a:avLst/>
          </a:prstGeom>
          <a:noFill/>
          <a:ln w="25400">
            <a:noFill/>
            <a:miter lim="800000"/>
            <a:headEnd/>
            <a:tailEnd/>
          </a:ln>
          <a:effectLst>
            <a:outerShdw dist="35921" dir="2700000" algn="ctr" rotWithShape="0">
              <a:schemeClr val="tx1"/>
            </a:outerShdw>
          </a:effectLst>
        </p:spPr>
        <p:txBody>
          <a:bodyPr lIns="0" tIns="0" rIns="0" bIns="0">
            <a:spAutoFit/>
          </a:bodyPr>
          <a:lstStyle/>
          <a:p>
            <a:pPr algn="ctr" eaLnBrk="0" hangingPunct="0">
              <a:spcAft>
                <a:spcPct val="15000"/>
              </a:spcAft>
              <a:defRPr/>
            </a:pPr>
            <a:r>
              <a:rPr lang="en-US" sz="2600" b="1">
                <a:solidFill>
                  <a:srgbClr val="FFC15D"/>
                </a:solidFill>
                <a:latin typeface="Comic Sans MS" pitchFamily="66" charset="0"/>
              </a:rPr>
              <a:t>Pariahs [</a:t>
            </a:r>
            <a:r>
              <a:rPr lang="en-US" sz="2600" b="1" i="1">
                <a:solidFill>
                  <a:srgbClr val="FFC15D"/>
                </a:solidFill>
                <a:latin typeface="Comic Sans MS" pitchFamily="66" charset="0"/>
              </a:rPr>
              <a:t>Harijan</a:t>
            </a:r>
            <a:r>
              <a:rPr lang="en-US" sz="2600" b="1">
                <a:solidFill>
                  <a:srgbClr val="FFC15D"/>
                </a:solidFill>
                <a:latin typeface="Comic Sans MS" pitchFamily="66" charset="0"/>
              </a:rPr>
              <a:t>] </a:t>
            </a:r>
            <a:r>
              <a:rPr lang="en-US" sz="2600" b="1">
                <a:solidFill>
                  <a:srgbClr val="FFC15D"/>
                </a:solidFill>
                <a:latin typeface="Comic Sans MS" pitchFamily="66" charset="0"/>
                <a:sym typeface="Wingdings" pitchFamily="2" charset="2"/>
              </a:rPr>
              <a:t> </a:t>
            </a:r>
            <a:r>
              <a:rPr lang="en-US" sz="2600" b="1">
                <a:solidFill>
                  <a:schemeClr val="bg1"/>
                </a:solidFill>
                <a:latin typeface="Comic Sans MS" pitchFamily="66" charset="0"/>
                <a:sym typeface="Wingdings" pitchFamily="2" charset="2"/>
              </a:rPr>
              <a:t>U</a:t>
            </a:r>
            <a:r>
              <a:rPr lang="en-US" sz="2600" b="1">
                <a:solidFill>
                  <a:schemeClr val="bg1"/>
                </a:solidFill>
                <a:latin typeface="Comic Sans MS" pitchFamily="66" charset="0"/>
              </a:rPr>
              <a:t>ntouchables</a:t>
            </a:r>
          </a:p>
        </p:txBody>
      </p:sp>
      <p:sp>
        <p:nvSpPr>
          <p:cNvPr id="19" name="Text Box 17"/>
          <p:cNvSpPr txBox="1">
            <a:spLocks noChangeArrowheads="1"/>
          </p:cNvSpPr>
          <p:nvPr/>
        </p:nvSpPr>
        <p:spPr bwMode="auto">
          <a:xfrm>
            <a:off x="3733800" y="1752600"/>
            <a:ext cx="2130425" cy="652463"/>
          </a:xfrm>
          <a:prstGeom prst="rect">
            <a:avLst/>
          </a:prstGeom>
          <a:noFill/>
          <a:ln w="25400">
            <a:noFill/>
            <a:miter lim="800000"/>
            <a:headEnd/>
            <a:tailEnd/>
          </a:ln>
          <a:effectLst/>
        </p:spPr>
        <p:txBody>
          <a:bodyPr lIns="0" tIns="0" rIns="0" bIns="0" anchor="ctr">
            <a:spAutoFit/>
          </a:bodyPr>
          <a:lstStyle/>
          <a:p>
            <a:pPr algn="ctr" eaLnBrk="0" hangingPunct="0">
              <a:spcAft>
                <a:spcPct val="15000"/>
              </a:spcAft>
              <a:defRPr/>
            </a:pPr>
            <a:r>
              <a:rPr lang="en-US" sz="1600" b="1" dirty="0">
                <a:solidFill>
                  <a:srgbClr val="000000"/>
                </a:solidFill>
                <a:effectLst>
                  <a:outerShdw blurRad="38100" dist="38100" dir="2700000" algn="tl">
                    <a:srgbClr val="FFFFFF"/>
                  </a:outerShdw>
                </a:effectLst>
                <a:latin typeface="Comic Sans MS" pitchFamily="66" charset="0"/>
              </a:rPr>
              <a:t>Priest</a:t>
            </a:r>
          </a:p>
          <a:p>
            <a:pPr algn="ctr" eaLnBrk="0" hangingPunct="0">
              <a:spcAft>
                <a:spcPct val="15000"/>
              </a:spcAft>
              <a:defRPr/>
            </a:pPr>
            <a:r>
              <a:rPr lang="en-US" sz="2400" b="1" dirty="0">
                <a:effectLst>
                  <a:outerShdw blurRad="38100" dist="38100" dir="2700000" algn="tl">
                    <a:srgbClr val="FFFFFF"/>
                  </a:outerShdw>
                </a:effectLst>
                <a:latin typeface="Comic Sans MS" pitchFamily="66" charset="0"/>
              </a:rPr>
              <a:t>Brahmins</a:t>
            </a:r>
          </a:p>
        </p:txBody>
      </p:sp>
      <p:sp>
        <p:nvSpPr>
          <p:cNvPr id="20" name="Freeform 18"/>
          <p:cNvSpPr>
            <a:spLocks noChangeArrowheads="1"/>
          </p:cNvSpPr>
          <p:nvPr/>
        </p:nvSpPr>
        <p:spPr bwMode="auto">
          <a:xfrm>
            <a:off x="4819650" y="1152525"/>
            <a:ext cx="1047750" cy="1285875"/>
          </a:xfrm>
          <a:custGeom>
            <a:avLst/>
            <a:gdLst>
              <a:gd name="T0" fmla="*/ 1047750 w 660"/>
              <a:gd name="T1" fmla="*/ 1209675 h 810"/>
              <a:gd name="T2" fmla="*/ 38100 w 660"/>
              <a:gd name="T3" fmla="*/ 0 h 810"/>
              <a:gd name="T4" fmla="*/ 0 w 660"/>
              <a:gd name="T5" fmla="*/ 9525 h 810"/>
              <a:gd name="T6" fmla="*/ 933450 w 660"/>
              <a:gd name="T7" fmla="*/ 1285875 h 810"/>
              <a:gd name="T8" fmla="*/ 1019175 w 660"/>
              <a:gd name="T9" fmla="*/ 1228725 h 810"/>
              <a:gd name="T10" fmla="*/ 1047750 w 660"/>
              <a:gd name="T11" fmla="*/ 1209675 h 810"/>
              <a:gd name="T12" fmla="*/ 0 60000 65536"/>
              <a:gd name="T13" fmla="*/ 0 60000 65536"/>
              <a:gd name="T14" fmla="*/ 0 60000 65536"/>
              <a:gd name="T15" fmla="*/ 0 60000 65536"/>
              <a:gd name="T16" fmla="*/ 0 60000 65536"/>
              <a:gd name="T17" fmla="*/ 0 60000 65536"/>
              <a:gd name="T18" fmla="*/ 0 w 660"/>
              <a:gd name="T19" fmla="*/ 0 h 810"/>
              <a:gd name="T20" fmla="*/ 660 w 660"/>
              <a:gd name="T21" fmla="*/ 810 h 810"/>
            </a:gdLst>
            <a:ahLst/>
            <a:cxnLst>
              <a:cxn ang="T12">
                <a:pos x="T0" y="T1"/>
              </a:cxn>
              <a:cxn ang="T13">
                <a:pos x="T2" y="T3"/>
              </a:cxn>
              <a:cxn ang="T14">
                <a:pos x="T4" y="T5"/>
              </a:cxn>
              <a:cxn ang="T15">
                <a:pos x="T6" y="T7"/>
              </a:cxn>
              <a:cxn ang="T16">
                <a:pos x="T8" y="T9"/>
              </a:cxn>
              <a:cxn ang="T17">
                <a:pos x="T10" y="T11"/>
              </a:cxn>
            </a:cxnLst>
            <a:rect l="T18" t="T19" r="T20" b="T21"/>
            <a:pathLst>
              <a:path w="660" h="810">
                <a:moveTo>
                  <a:pt x="660" y="762"/>
                </a:moveTo>
                <a:lnTo>
                  <a:pt x="24" y="0"/>
                </a:lnTo>
                <a:lnTo>
                  <a:pt x="0" y="6"/>
                </a:lnTo>
                <a:lnTo>
                  <a:pt x="588" y="810"/>
                </a:lnTo>
                <a:lnTo>
                  <a:pt x="642" y="774"/>
                </a:lnTo>
                <a:lnTo>
                  <a:pt x="660" y="762"/>
                </a:lnTo>
                <a:close/>
              </a:path>
            </a:pathLst>
          </a:custGeom>
          <a:solidFill>
            <a:srgbClr val="FF5D5D"/>
          </a:solidFill>
          <a:ln w="25400">
            <a:solidFill>
              <a:srgbClr val="000000"/>
            </a:solidFill>
            <a:round/>
            <a:headEnd/>
            <a:tailEnd/>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1000"/>
                                        <p:tgtEl>
                                          <p:spTgt spid="1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heckerboard(across)">
                                      <p:cBhvr>
                                        <p:cTn id="13" dur="10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amond(in)">
                                      <p:cBhvr>
                                        <p:cTn id="32" dur="1000"/>
                                        <p:tgtEl>
                                          <p:spTgt spid="8"/>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amond(in)">
                                      <p:cBhvr>
                                        <p:cTn id="35" dur="1000"/>
                                        <p:tgtEl>
                                          <p:spTgt spid="9"/>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amond(in)">
                                      <p:cBhvr>
                                        <p:cTn id="38" dur="1000"/>
                                        <p:tgtEl>
                                          <p:spTgt spid="10"/>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diamond(in)">
                                      <p:cBhvr>
                                        <p:cTn id="41" dur="10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linds(horizontal)">
                                      <p:cBhvr>
                                        <p:cTn id="46" dur="1000"/>
                                        <p:tgtEl>
                                          <p:spTgt spid="5"/>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linds(horizontal)">
                                      <p:cBhvr>
                                        <p:cTn id="49" dur="1000"/>
                                        <p:tgtEl>
                                          <p:spTgt spid="6"/>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linds(horizontal)">
                                      <p:cBhvr>
                                        <p:cTn id="52" dur="1000"/>
                                        <p:tgtEl>
                                          <p:spTgt spid="7"/>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linds(horizontal)">
                                      <p:cBhvr>
                                        <p:cTn id="55" dur="1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ppt_x"/>
                                          </p:val>
                                        </p:tav>
                                        <p:tav tm="100000">
                                          <p:val>
                                            <p:strVal val="#ppt_x"/>
                                          </p:val>
                                        </p:tav>
                                      </p:tavLst>
                                    </p:anim>
                                    <p:anim calcmode="lin" valueType="num">
                                      <p:cBhvr additive="base">
                                        <p:cTn id="6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914400" y="304800"/>
            <a:ext cx="3429000" cy="1736725"/>
          </a:xfrm>
          <a:prstGeom prst="rect">
            <a:avLst/>
          </a:prstGeom>
          <a:noFill/>
          <a:ln w="9525">
            <a:noFill/>
            <a:miter lim="800000"/>
            <a:headEnd/>
            <a:tailEnd/>
          </a:ln>
        </p:spPr>
        <p:txBody>
          <a:bodyPr>
            <a:spAutoFit/>
          </a:bodyPr>
          <a:lstStyle/>
          <a:p>
            <a:pPr eaLnBrk="0" hangingPunct="0">
              <a:spcBef>
                <a:spcPts val="500"/>
              </a:spcBef>
              <a:spcAft>
                <a:spcPts val="500"/>
              </a:spcAft>
            </a:pPr>
            <a:r>
              <a:rPr lang="en-US" sz="5400" b="1">
                <a:solidFill>
                  <a:srgbClr val="D4CF00"/>
                </a:solidFill>
                <a:latin typeface="Samarkan"/>
              </a:rPr>
              <a:t>The Caste </a:t>
            </a:r>
            <a:br>
              <a:rPr lang="en-US" sz="5400" b="1">
                <a:solidFill>
                  <a:srgbClr val="D4CF00"/>
                </a:solidFill>
                <a:latin typeface="Samarkan"/>
              </a:rPr>
            </a:br>
            <a:r>
              <a:rPr lang="en-US" sz="5400" b="1">
                <a:solidFill>
                  <a:srgbClr val="D4CF00"/>
                </a:solidFill>
                <a:latin typeface="Samarkan"/>
              </a:rPr>
              <a:t>System</a:t>
            </a:r>
          </a:p>
        </p:txBody>
      </p:sp>
      <p:sp>
        <p:nvSpPr>
          <p:cNvPr id="5" name="Text Box 3"/>
          <p:cNvSpPr txBox="1">
            <a:spLocks noChangeArrowheads="1"/>
          </p:cNvSpPr>
          <p:nvPr/>
        </p:nvSpPr>
        <p:spPr bwMode="auto">
          <a:xfrm>
            <a:off x="1295400" y="3271838"/>
            <a:ext cx="3276600" cy="2443162"/>
          </a:xfrm>
          <a:prstGeom prst="rect">
            <a:avLst/>
          </a:prstGeom>
          <a:noFill/>
          <a:ln w="9525">
            <a:noFill/>
            <a:miter lim="800000"/>
            <a:headEnd/>
            <a:tailEnd/>
          </a:ln>
        </p:spPr>
        <p:txBody>
          <a:bodyPr>
            <a:spAutoFit/>
          </a:bodyPr>
          <a:lstStyle/>
          <a:p>
            <a:pPr eaLnBrk="0" hangingPunct="0">
              <a:spcBef>
                <a:spcPct val="50000"/>
              </a:spcBef>
              <a:buClr>
                <a:schemeClr val="accent1"/>
              </a:buClr>
              <a:buFont typeface="Wingdings" pitchFamily="2" charset="2"/>
              <a:buChar char="§"/>
            </a:pPr>
            <a:r>
              <a:rPr lang="en-US" sz="2800" b="1">
                <a:solidFill>
                  <a:srgbClr val="FFC269"/>
                </a:solidFill>
                <a:latin typeface="Comic Sans MS" pitchFamily="66" charset="0"/>
              </a:rPr>
              <a:t> The mouth?</a:t>
            </a:r>
          </a:p>
          <a:p>
            <a:pPr eaLnBrk="0" hangingPunct="0">
              <a:spcBef>
                <a:spcPct val="50000"/>
              </a:spcBef>
              <a:buClr>
                <a:schemeClr val="accent1"/>
              </a:buClr>
              <a:buFont typeface="Wingdings" pitchFamily="2" charset="2"/>
              <a:buChar char="§"/>
            </a:pPr>
            <a:r>
              <a:rPr lang="en-US" sz="2800" b="1">
                <a:solidFill>
                  <a:srgbClr val="FFC269"/>
                </a:solidFill>
                <a:latin typeface="Comic Sans MS" pitchFamily="66" charset="0"/>
              </a:rPr>
              <a:t> The arms?</a:t>
            </a:r>
          </a:p>
          <a:p>
            <a:pPr eaLnBrk="0" hangingPunct="0">
              <a:spcBef>
                <a:spcPct val="50000"/>
              </a:spcBef>
              <a:buClr>
                <a:schemeClr val="accent1"/>
              </a:buClr>
              <a:buFont typeface="Wingdings" pitchFamily="2" charset="2"/>
              <a:buChar char="§"/>
            </a:pPr>
            <a:r>
              <a:rPr lang="en-US" sz="2800" b="1">
                <a:solidFill>
                  <a:srgbClr val="FFC269"/>
                </a:solidFill>
                <a:latin typeface="Comic Sans MS" pitchFamily="66" charset="0"/>
              </a:rPr>
              <a:t> The legs?</a:t>
            </a:r>
          </a:p>
          <a:p>
            <a:pPr eaLnBrk="0" hangingPunct="0">
              <a:spcBef>
                <a:spcPct val="50000"/>
              </a:spcBef>
              <a:buClr>
                <a:schemeClr val="accent1"/>
              </a:buClr>
              <a:buFont typeface="Wingdings" pitchFamily="2" charset="2"/>
              <a:buChar char="§"/>
            </a:pPr>
            <a:r>
              <a:rPr lang="en-US" sz="2800" b="1">
                <a:solidFill>
                  <a:srgbClr val="FFC269"/>
                </a:solidFill>
                <a:latin typeface="Comic Sans MS" pitchFamily="66" charset="0"/>
              </a:rPr>
              <a:t> The feet?</a:t>
            </a:r>
          </a:p>
        </p:txBody>
      </p:sp>
      <p:pic>
        <p:nvPicPr>
          <p:cNvPr id="21508" name="Picture 4" descr="Brahma1"/>
          <p:cNvPicPr>
            <a:picLocks noChangeAspect="1" noChangeArrowheads="1"/>
          </p:cNvPicPr>
          <p:nvPr/>
        </p:nvPicPr>
        <p:blipFill>
          <a:blip r:embed="rId2"/>
          <a:srcRect/>
          <a:stretch>
            <a:fillRect/>
          </a:stretch>
        </p:blipFill>
        <p:spPr bwMode="auto">
          <a:xfrm>
            <a:off x="5410200" y="381000"/>
            <a:ext cx="2911475" cy="6096000"/>
          </a:xfrm>
          <a:prstGeom prst="rect">
            <a:avLst/>
          </a:prstGeom>
          <a:noFill/>
          <a:ln w="9525">
            <a:solidFill>
              <a:srgbClr val="CCC700"/>
            </a:solidFill>
            <a:miter lim="800000"/>
            <a:headEnd/>
            <a:tailEnd/>
          </a:ln>
        </p:spPr>
      </p:pic>
      <p:sp>
        <p:nvSpPr>
          <p:cNvPr id="21509" name="Text Box 5"/>
          <p:cNvSpPr txBox="1">
            <a:spLocks noChangeArrowheads="1"/>
          </p:cNvSpPr>
          <p:nvPr/>
        </p:nvSpPr>
        <p:spPr bwMode="auto">
          <a:xfrm>
            <a:off x="1066800" y="2514600"/>
            <a:ext cx="2590800" cy="579438"/>
          </a:xfrm>
          <a:prstGeom prst="rect">
            <a:avLst/>
          </a:prstGeom>
          <a:noFill/>
          <a:ln w="9525">
            <a:noFill/>
            <a:miter lim="800000"/>
            <a:headEnd/>
            <a:tailEnd/>
          </a:ln>
        </p:spPr>
        <p:txBody>
          <a:bodyPr>
            <a:spAutoFit/>
          </a:bodyPr>
          <a:lstStyle/>
          <a:p>
            <a:pPr algn="ctr" eaLnBrk="0" hangingPunct="0">
              <a:spcBef>
                <a:spcPct val="50000"/>
              </a:spcBef>
            </a:pPr>
            <a:r>
              <a:rPr lang="en-US" sz="3200" b="1">
                <a:solidFill>
                  <a:schemeClr val="bg1"/>
                </a:solidFill>
                <a:latin typeface="Comic Sans MS" pitchFamily="66" charset="0"/>
              </a:rPr>
              <a:t>WHO IS…</a:t>
            </a:r>
          </a:p>
        </p:txBody>
      </p:sp>
      <p:sp>
        <p:nvSpPr>
          <p:cNvPr id="8" name="Rectangle 7"/>
          <p:cNvSpPr>
            <a:spLocks noChangeArrowheads="1"/>
          </p:cNvSpPr>
          <p:nvPr/>
        </p:nvSpPr>
        <p:spPr bwMode="auto">
          <a:xfrm>
            <a:off x="6324600" y="1524000"/>
            <a:ext cx="2209800" cy="45720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0" hangingPunct="0">
              <a:defRPr/>
            </a:pPr>
            <a:r>
              <a:rPr lang="en-US" sz="2400" b="1">
                <a:solidFill>
                  <a:srgbClr val="FFC15D"/>
                </a:solidFill>
                <a:latin typeface="Comic Sans MS" pitchFamily="66" charset="0"/>
              </a:rPr>
              <a:t>Brahmins</a:t>
            </a:r>
            <a:endParaRPr lang="en-US" sz="2400" b="1">
              <a:solidFill>
                <a:schemeClr val="bg1"/>
              </a:solidFill>
              <a:latin typeface="Comic Sans MS" pitchFamily="66" charset="0"/>
            </a:endParaRPr>
          </a:p>
        </p:txBody>
      </p:sp>
      <p:sp>
        <p:nvSpPr>
          <p:cNvPr id="9" name="Rectangle 8"/>
          <p:cNvSpPr>
            <a:spLocks noChangeArrowheads="1"/>
          </p:cNvSpPr>
          <p:nvPr/>
        </p:nvSpPr>
        <p:spPr bwMode="auto">
          <a:xfrm>
            <a:off x="4191000" y="2514600"/>
            <a:ext cx="2209800" cy="45720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0" hangingPunct="0">
              <a:defRPr/>
            </a:pPr>
            <a:r>
              <a:rPr lang="en-US" sz="2400" b="1">
                <a:solidFill>
                  <a:srgbClr val="FFC15D"/>
                </a:solidFill>
                <a:latin typeface="Comic Sans MS" pitchFamily="66" charset="0"/>
              </a:rPr>
              <a:t>Kshatriyas</a:t>
            </a:r>
            <a:endParaRPr lang="en-US" sz="2400" b="1">
              <a:solidFill>
                <a:schemeClr val="bg1"/>
              </a:solidFill>
              <a:latin typeface="Comic Sans MS" pitchFamily="66" charset="0"/>
            </a:endParaRPr>
          </a:p>
        </p:txBody>
      </p:sp>
      <p:sp>
        <p:nvSpPr>
          <p:cNvPr id="10" name="Rectangle 9"/>
          <p:cNvSpPr>
            <a:spLocks noChangeArrowheads="1"/>
          </p:cNvSpPr>
          <p:nvPr/>
        </p:nvSpPr>
        <p:spPr bwMode="auto">
          <a:xfrm>
            <a:off x="6934200" y="4114800"/>
            <a:ext cx="2209800" cy="45720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0" hangingPunct="0">
              <a:defRPr/>
            </a:pPr>
            <a:r>
              <a:rPr lang="en-US" sz="2400" b="1">
                <a:solidFill>
                  <a:srgbClr val="FFC15D"/>
                </a:solidFill>
                <a:latin typeface="Comic Sans MS" pitchFamily="66" charset="0"/>
              </a:rPr>
              <a:t>Vaishyas</a:t>
            </a:r>
            <a:endParaRPr lang="en-US" sz="2400" b="1">
              <a:solidFill>
                <a:schemeClr val="bg1"/>
              </a:solidFill>
              <a:latin typeface="Comic Sans MS" pitchFamily="66" charset="0"/>
            </a:endParaRPr>
          </a:p>
        </p:txBody>
      </p:sp>
      <p:sp>
        <p:nvSpPr>
          <p:cNvPr id="11" name="Rectangle 10"/>
          <p:cNvSpPr>
            <a:spLocks noChangeArrowheads="1"/>
          </p:cNvSpPr>
          <p:nvPr/>
        </p:nvSpPr>
        <p:spPr bwMode="auto">
          <a:xfrm>
            <a:off x="5410200" y="5638800"/>
            <a:ext cx="2209800" cy="45720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0" hangingPunct="0">
              <a:defRPr/>
            </a:pPr>
            <a:r>
              <a:rPr lang="en-US" sz="2400" b="1">
                <a:solidFill>
                  <a:srgbClr val="FFC15D"/>
                </a:solidFill>
                <a:latin typeface="Comic Sans MS" pitchFamily="66" charset="0"/>
              </a:rPr>
              <a:t>Shudras</a:t>
            </a:r>
            <a:endParaRPr lang="en-US" sz="2400" b="1">
              <a:solidFill>
                <a:schemeClr val="bg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1+#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edge">
                                      <p:cBhvr>
                                        <p:cTn id="18" dur="1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1+#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wedge">
                                      <p:cBhvr>
                                        <p:cTn id="29" dur="10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1000" fill="hold"/>
                                        <p:tgtEl>
                                          <p:spTgt spid="10"/>
                                        </p:tgtEl>
                                        <p:attrNameLst>
                                          <p:attrName>ppt_x</p:attrName>
                                        </p:attrNameLst>
                                      </p:cBhvr>
                                      <p:tavLst>
                                        <p:tav tm="0">
                                          <p:val>
                                            <p:strVal val="1+#ppt_w/2"/>
                                          </p:val>
                                        </p:tav>
                                        <p:tav tm="100000">
                                          <p:val>
                                            <p:strVal val="#ppt_x"/>
                                          </p:val>
                                        </p:tav>
                                      </p:tavLst>
                                    </p:anim>
                                    <p:anim calcmode="lin" valueType="num">
                                      <p:cBhvr additive="base">
                                        <p:cTn id="35"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wedge">
                                      <p:cBhvr>
                                        <p:cTn id="40" dur="1000"/>
                                        <p:tgtEl>
                                          <p:spTgt spid="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1000" fill="hold"/>
                                        <p:tgtEl>
                                          <p:spTgt spid="11"/>
                                        </p:tgtEl>
                                        <p:attrNameLst>
                                          <p:attrName>ppt_x</p:attrName>
                                        </p:attrNameLst>
                                      </p:cBhvr>
                                      <p:tavLst>
                                        <p:tav tm="0">
                                          <p:val>
                                            <p:strVal val="1+#ppt_w/2"/>
                                          </p:val>
                                        </p:tav>
                                        <p:tav tm="100000">
                                          <p:val>
                                            <p:strVal val="#ppt_x"/>
                                          </p:val>
                                        </p:tav>
                                      </p:tavLst>
                                    </p:anim>
                                    <p:anim calcmode="lin" valueType="num">
                                      <p:cBhvr additive="base">
                                        <p:cTn id="46"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38200" y="274638"/>
            <a:ext cx="8181975" cy="1143000"/>
          </a:xfrm>
        </p:spPr>
        <p:txBody>
          <a:bodyPr/>
          <a:lstStyle/>
          <a:p>
            <a:pPr eaLnBrk="1" hangingPunct="1"/>
            <a:r>
              <a:rPr lang="en-US" sz="7200" smtClean="0">
                <a:latin typeface="Prakrta" pitchFamily="2" charset="0"/>
              </a:rPr>
              <a:t>World Population </a:t>
            </a:r>
          </a:p>
        </p:txBody>
      </p:sp>
      <p:sp>
        <p:nvSpPr>
          <p:cNvPr id="4099" name="Content Placeholder 2"/>
          <p:cNvSpPr>
            <a:spLocks noGrp="1"/>
          </p:cNvSpPr>
          <p:nvPr>
            <p:ph idx="1"/>
          </p:nvPr>
        </p:nvSpPr>
        <p:spPr>
          <a:xfrm>
            <a:off x="2693988" y="1447800"/>
            <a:ext cx="6326187" cy="4678363"/>
          </a:xfrm>
        </p:spPr>
        <p:txBody>
          <a:bodyPr/>
          <a:lstStyle/>
          <a:p>
            <a:pPr eaLnBrk="1" hangingPunct="1">
              <a:buFontTx/>
              <a:buNone/>
            </a:pPr>
            <a:r>
              <a:rPr lang="en-US" sz="4400" b="1" smtClean="0"/>
              <a:t>900 million</a:t>
            </a:r>
          </a:p>
        </p:txBody>
      </p:sp>
      <p:pic>
        <p:nvPicPr>
          <p:cNvPr id="4100" name="Picture 4" descr="http://www.mapsofworld.com/world-top-ten/maps/world-top-ten-countries-with-largest-hindu-populations-map.jpg"/>
          <p:cNvPicPr>
            <a:picLocks noChangeAspect="1" noChangeArrowheads="1"/>
          </p:cNvPicPr>
          <p:nvPr/>
        </p:nvPicPr>
        <p:blipFill>
          <a:blip r:embed="rId2"/>
          <a:srcRect/>
          <a:stretch>
            <a:fillRect/>
          </a:stretch>
        </p:blipFill>
        <p:spPr bwMode="auto">
          <a:xfrm>
            <a:off x="2667000" y="2362200"/>
            <a:ext cx="6061075" cy="4084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895600" y="152400"/>
            <a:ext cx="5562600" cy="1600200"/>
          </a:xfrm>
        </p:spPr>
        <p:txBody>
          <a:bodyPr/>
          <a:lstStyle/>
          <a:p>
            <a:pPr algn="ctr" eaLnBrk="1" hangingPunct="1"/>
            <a:r>
              <a:rPr lang="en-US" sz="4000" smtClean="0">
                <a:latin typeface="Prakrta" pitchFamily="2" charset="0"/>
              </a:rPr>
              <a:t>Untouchables (Dalits) of India</a:t>
            </a:r>
          </a:p>
        </p:txBody>
      </p:sp>
      <p:pic>
        <p:nvPicPr>
          <p:cNvPr id="22531" name="Content Placeholder 3" descr="India untouchables.jpg"/>
          <p:cNvPicPr>
            <a:picLocks noGrp="1" noChangeAspect="1"/>
          </p:cNvPicPr>
          <p:nvPr>
            <p:ph idx="1"/>
          </p:nvPr>
        </p:nvPicPr>
        <p:blipFill>
          <a:blip r:embed="rId2"/>
          <a:srcRect/>
          <a:stretch>
            <a:fillRect/>
          </a:stretch>
        </p:blipFill>
        <p:spPr>
          <a:xfrm>
            <a:off x="3048000" y="1676400"/>
            <a:ext cx="5791200" cy="4343400"/>
          </a:xfrm>
        </p:spPr>
      </p:pic>
      <p:pic>
        <p:nvPicPr>
          <p:cNvPr id="22532" name="Picture 2" descr="http://www.channel4.com/culture/microsites/A/anatomy_disgust/images/india.jpg"/>
          <p:cNvPicPr>
            <a:picLocks noChangeAspect="1" noChangeArrowheads="1"/>
          </p:cNvPicPr>
          <p:nvPr/>
        </p:nvPicPr>
        <p:blipFill>
          <a:blip r:embed="rId3"/>
          <a:srcRect/>
          <a:stretch>
            <a:fillRect/>
          </a:stretch>
        </p:blipFill>
        <p:spPr bwMode="auto">
          <a:xfrm>
            <a:off x="228600" y="304800"/>
            <a:ext cx="1905000" cy="1905000"/>
          </a:xfrm>
          <a:prstGeom prst="rect">
            <a:avLst/>
          </a:prstGeom>
          <a:noFill/>
          <a:ln w="9525">
            <a:noFill/>
            <a:miter lim="800000"/>
            <a:headEnd/>
            <a:tailEnd/>
          </a:ln>
        </p:spPr>
      </p:pic>
      <p:sp>
        <p:nvSpPr>
          <p:cNvPr id="22533" name="TextBox 5"/>
          <p:cNvSpPr txBox="1">
            <a:spLocks noChangeArrowheads="1"/>
          </p:cNvSpPr>
          <p:nvPr/>
        </p:nvSpPr>
        <p:spPr bwMode="auto">
          <a:xfrm>
            <a:off x="152400" y="2209800"/>
            <a:ext cx="2895600" cy="2062163"/>
          </a:xfrm>
          <a:prstGeom prst="rect">
            <a:avLst/>
          </a:prstGeom>
          <a:noFill/>
          <a:ln w="9525">
            <a:noFill/>
            <a:miter lim="800000"/>
            <a:headEnd/>
            <a:tailEnd/>
          </a:ln>
        </p:spPr>
        <p:txBody>
          <a:bodyPr>
            <a:spAutoFit/>
          </a:bodyPr>
          <a:lstStyle/>
          <a:p>
            <a:r>
              <a:rPr lang="en-US" sz="1600"/>
              <a:t>The Hindu religion prescribes that the Dalits themselves accept their own oppression. Belief in reincarnation demands that they conform to their religion if they are to progress to higher status in another life.  </a:t>
            </a:r>
          </a:p>
        </p:txBody>
      </p:sp>
      <p:sp>
        <p:nvSpPr>
          <p:cNvPr id="22534" name="TextBox 6"/>
          <p:cNvSpPr txBox="1">
            <a:spLocks noChangeArrowheads="1"/>
          </p:cNvSpPr>
          <p:nvPr/>
        </p:nvSpPr>
        <p:spPr bwMode="auto">
          <a:xfrm>
            <a:off x="2743200" y="6096000"/>
            <a:ext cx="6400800" cy="862013"/>
          </a:xfrm>
          <a:prstGeom prst="rect">
            <a:avLst/>
          </a:prstGeom>
          <a:noFill/>
          <a:ln w="9525">
            <a:noFill/>
            <a:miter lim="800000"/>
            <a:headEnd/>
            <a:tailEnd/>
          </a:ln>
        </p:spPr>
        <p:txBody>
          <a:bodyPr>
            <a:spAutoFit/>
          </a:bodyPr>
          <a:lstStyle/>
          <a:p>
            <a:r>
              <a:rPr lang="en-US" sz="1600"/>
              <a:t>The system persists outside India too. In Western countries and in Africa, wherever Indian populations exist, so does caste. </a:t>
            </a:r>
            <a:r>
              <a:rPr lang="en-US"/>
              <a:t/>
            </a:r>
            <a:br>
              <a:rPr lang="en-US"/>
            </a:b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62975" cy="1143000"/>
          </a:xfrm>
        </p:spPr>
        <p:txBody>
          <a:bodyPr/>
          <a:lstStyle/>
          <a:p>
            <a:pPr algn="ctr" eaLnBrk="1" hangingPunct="1">
              <a:defRPr/>
            </a:pPr>
            <a:r>
              <a:rPr lang="en-US" sz="4000" b="1" dirty="0" smtClean="0">
                <a:solidFill>
                  <a:schemeClr val="bg1">
                    <a:lumMod val="50000"/>
                  </a:schemeClr>
                </a:solidFill>
                <a:effectLst>
                  <a:outerShdw blurRad="38100" dist="38100" dir="2700000" algn="tl">
                    <a:srgbClr val="000000">
                      <a:alpha val="43137"/>
                    </a:srgbClr>
                  </a:outerShdw>
                </a:effectLst>
              </a:rPr>
              <a:t>Question from your reading: </a:t>
            </a:r>
            <a:endParaRPr lang="en-US" sz="4000" b="1" dirty="0">
              <a:solidFill>
                <a:schemeClr val="bg1">
                  <a:lumMod val="50000"/>
                </a:schemeClr>
              </a:solidFill>
              <a:effectLst>
                <a:outerShdw blurRad="38100" dist="38100" dir="2700000" algn="tl">
                  <a:srgbClr val="000000">
                    <a:alpha val="43137"/>
                  </a:srgbClr>
                </a:outerShdw>
              </a:effectLst>
            </a:endParaRPr>
          </a:p>
        </p:txBody>
      </p:sp>
      <p:sp>
        <p:nvSpPr>
          <p:cNvPr id="23555" name="Content Placeholder 2"/>
          <p:cNvSpPr>
            <a:spLocks noGrp="1"/>
          </p:cNvSpPr>
          <p:nvPr>
            <p:ph idx="1"/>
          </p:nvPr>
        </p:nvSpPr>
        <p:spPr>
          <a:xfrm>
            <a:off x="1447800" y="1600200"/>
            <a:ext cx="7572375" cy="1752600"/>
          </a:xfrm>
        </p:spPr>
        <p:txBody>
          <a:bodyPr/>
          <a:lstStyle/>
          <a:p>
            <a:pPr eaLnBrk="1" hangingPunct="1"/>
            <a:r>
              <a:rPr lang="en-US" sz="4000" smtClean="0"/>
              <a:t>What factors determine if a person is reborn?</a:t>
            </a:r>
          </a:p>
        </p:txBody>
      </p:sp>
      <p:sp>
        <p:nvSpPr>
          <p:cNvPr id="4" name="Content Placeholder 2"/>
          <p:cNvSpPr txBox="1">
            <a:spLocks/>
          </p:cNvSpPr>
          <p:nvPr/>
        </p:nvSpPr>
        <p:spPr bwMode="auto">
          <a:xfrm>
            <a:off x="1571625" y="3352800"/>
            <a:ext cx="7572375" cy="1752600"/>
          </a:xfrm>
          <a:prstGeom prst="rect">
            <a:avLst/>
          </a:prstGeom>
          <a:noFill/>
          <a:ln w="9525">
            <a:noFill/>
            <a:miter lim="800000"/>
            <a:headEnd/>
            <a:tailEnd/>
          </a:ln>
        </p:spPr>
        <p:txBody>
          <a:bodyPr/>
          <a:lstStyle/>
          <a:p>
            <a:pPr marL="342900" indent="-342900" algn="ctr">
              <a:spcBef>
                <a:spcPct val="20000"/>
              </a:spcBef>
              <a:buClr>
                <a:srgbClr val="000000"/>
              </a:buClr>
              <a:buSzPct val="100000"/>
              <a:defRPr/>
            </a:pPr>
            <a:r>
              <a:rPr lang="en-US" sz="6000" kern="0" dirty="0">
                <a:solidFill>
                  <a:srgbClr val="FF0000"/>
                </a:solidFill>
                <a:latin typeface="Algerian" pitchFamily="82" charset="0"/>
              </a:rPr>
              <a:t> A persons actions during his/her lifetime-Karma</a:t>
            </a:r>
            <a:endParaRPr lang="en-US" sz="6000" kern="0" dirty="0">
              <a:solidFill>
                <a:srgbClr val="FF00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28600" y="76200"/>
            <a:ext cx="8382000" cy="1016000"/>
          </a:xfrm>
          <a:prstGeom prst="rect">
            <a:avLst/>
          </a:prstGeom>
          <a:noFill/>
          <a:ln w="9525">
            <a:noFill/>
            <a:miter lim="800000"/>
            <a:headEnd/>
            <a:tailEnd/>
          </a:ln>
        </p:spPr>
        <p:txBody>
          <a:bodyPr>
            <a:spAutoFit/>
          </a:bodyPr>
          <a:lstStyle/>
          <a:p>
            <a:pPr algn="ctr" eaLnBrk="0" hangingPunct="0">
              <a:spcBef>
                <a:spcPts val="500"/>
              </a:spcBef>
              <a:spcAft>
                <a:spcPts val="500"/>
              </a:spcAft>
            </a:pPr>
            <a:r>
              <a:rPr lang="en-US" sz="6000" b="1">
                <a:solidFill>
                  <a:srgbClr val="FF0000"/>
                </a:solidFill>
                <a:latin typeface="Samarkan"/>
              </a:rPr>
              <a:t>Ashrama:</a:t>
            </a:r>
            <a:r>
              <a:rPr lang="en-US" sz="4800" b="1">
                <a:solidFill>
                  <a:srgbClr val="FF0000"/>
                </a:solidFill>
              </a:rPr>
              <a:t> </a:t>
            </a:r>
            <a:r>
              <a:rPr lang="en-US" sz="3200" b="1">
                <a:solidFill>
                  <a:srgbClr val="FF0000"/>
                </a:solidFill>
              </a:rPr>
              <a:t>Four Stages of Life</a:t>
            </a:r>
            <a:endParaRPr lang="en-US" sz="3200" b="1">
              <a:solidFill>
                <a:srgbClr val="FF0000"/>
              </a:solidFill>
              <a:latin typeface="Samarkan"/>
            </a:endParaRPr>
          </a:p>
        </p:txBody>
      </p:sp>
      <p:sp>
        <p:nvSpPr>
          <p:cNvPr id="7" name="Freeform 5"/>
          <p:cNvSpPr>
            <a:spLocks noChangeArrowheads="1"/>
          </p:cNvSpPr>
          <p:nvPr/>
        </p:nvSpPr>
        <p:spPr bwMode="auto">
          <a:xfrm rot="10800000">
            <a:off x="0" y="990600"/>
            <a:ext cx="9144000" cy="1076325"/>
          </a:xfrm>
          <a:custGeom>
            <a:avLst/>
            <a:gdLst>
              <a:gd name="T0" fmla="*/ 0 w 4088"/>
              <a:gd name="T1" fmla="*/ 1076325 h 678"/>
              <a:gd name="T2" fmla="*/ 9144000 w 4088"/>
              <a:gd name="T3" fmla="*/ 1076325 h 678"/>
              <a:gd name="T4" fmla="*/ 8141918 w 4088"/>
              <a:gd name="T5" fmla="*/ 0 h 678"/>
              <a:gd name="T6" fmla="*/ 999845 w 4088"/>
              <a:gd name="T7" fmla="*/ 0 h 678"/>
              <a:gd name="T8" fmla="*/ 0 60000 65536"/>
              <a:gd name="T9" fmla="*/ 0 60000 65536"/>
              <a:gd name="T10" fmla="*/ 0 60000 65536"/>
              <a:gd name="T11" fmla="*/ 0 60000 65536"/>
              <a:gd name="T12" fmla="*/ 0 w 4088"/>
              <a:gd name="T13" fmla="*/ 0 h 678"/>
              <a:gd name="T14" fmla="*/ 4088 w 4088"/>
              <a:gd name="T15" fmla="*/ 678 h 678"/>
            </a:gdLst>
            <a:ahLst/>
            <a:cxnLst>
              <a:cxn ang="T8">
                <a:pos x="T0" y="T1"/>
              </a:cxn>
              <a:cxn ang="T9">
                <a:pos x="T2" y="T3"/>
              </a:cxn>
              <a:cxn ang="T10">
                <a:pos x="T4" y="T5"/>
              </a:cxn>
              <a:cxn ang="T11">
                <a:pos x="T6" y="T7"/>
              </a:cxn>
            </a:cxnLst>
            <a:rect l="T12" t="T13" r="T14" b="T15"/>
            <a:pathLst>
              <a:path w="4088" h="678">
                <a:moveTo>
                  <a:pt x="0" y="678"/>
                </a:moveTo>
                <a:lnTo>
                  <a:pt x="4088" y="678"/>
                </a:lnTo>
                <a:lnTo>
                  <a:pt x="3640" y="0"/>
                </a:lnTo>
                <a:lnTo>
                  <a:pt x="447" y="0"/>
                </a:lnTo>
                <a:close/>
              </a:path>
            </a:pathLst>
          </a:custGeom>
          <a:solidFill>
            <a:srgbClr val="CDCDF3"/>
          </a:solidFill>
          <a:ln w="25400">
            <a:solidFill>
              <a:srgbClr val="000000"/>
            </a:solidFill>
            <a:round/>
            <a:headEnd/>
            <a:tailEnd/>
          </a:ln>
        </p:spPr>
        <p:txBody>
          <a:bodyPr wrap="none"/>
          <a:lstStyle/>
          <a:p>
            <a:endParaRPr lang="en-US"/>
          </a:p>
        </p:txBody>
      </p:sp>
      <p:sp>
        <p:nvSpPr>
          <p:cNvPr id="10" name="Freeform 8"/>
          <p:cNvSpPr>
            <a:spLocks noChangeArrowheads="1"/>
          </p:cNvSpPr>
          <p:nvPr/>
        </p:nvSpPr>
        <p:spPr bwMode="auto">
          <a:xfrm rot="10800000">
            <a:off x="1066800" y="2209800"/>
            <a:ext cx="7010400" cy="1052513"/>
          </a:xfrm>
          <a:custGeom>
            <a:avLst/>
            <a:gdLst>
              <a:gd name="T0" fmla="*/ 0 w 3093"/>
              <a:gd name="T1" fmla="*/ 1052513 h 663"/>
              <a:gd name="T2" fmla="*/ 7010400 w 3093"/>
              <a:gd name="T3" fmla="*/ 1052513 h 663"/>
              <a:gd name="T4" fmla="*/ 6008591 w 3093"/>
              <a:gd name="T5" fmla="*/ 0 h 663"/>
              <a:gd name="T6" fmla="*/ 981411 w 3093"/>
              <a:gd name="T7" fmla="*/ 0 h 663"/>
              <a:gd name="T8" fmla="*/ 0 60000 65536"/>
              <a:gd name="T9" fmla="*/ 0 60000 65536"/>
              <a:gd name="T10" fmla="*/ 0 60000 65536"/>
              <a:gd name="T11" fmla="*/ 0 60000 65536"/>
              <a:gd name="T12" fmla="*/ 0 w 3093"/>
              <a:gd name="T13" fmla="*/ 0 h 663"/>
              <a:gd name="T14" fmla="*/ 3093 w 3093"/>
              <a:gd name="T15" fmla="*/ 663 h 663"/>
            </a:gdLst>
            <a:ahLst/>
            <a:cxnLst>
              <a:cxn ang="T8">
                <a:pos x="T0" y="T1"/>
              </a:cxn>
              <a:cxn ang="T9">
                <a:pos x="T2" y="T3"/>
              </a:cxn>
              <a:cxn ang="T10">
                <a:pos x="T4" y="T5"/>
              </a:cxn>
              <a:cxn ang="T11">
                <a:pos x="T6" y="T7"/>
              </a:cxn>
            </a:cxnLst>
            <a:rect l="T12" t="T13" r="T14" b="T15"/>
            <a:pathLst>
              <a:path w="3093" h="663">
                <a:moveTo>
                  <a:pt x="0" y="663"/>
                </a:moveTo>
                <a:lnTo>
                  <a:pt x="3093" y="663"/>
                </a:lnTo>
                <a:lnTo>
                  <a:pt x="2651" y="0"/>
                </a:lnTo>
                <a:lnTo>
                  <a:pt x="433" y="0"/>
                </a:lnTo>
                <a:close/>
              </a:path>
            </a:pathLst>
          </a:custGeom>
          <a:solidFill>
            <a:srgbClr val="BDFFBD"/>
          </a:solidFill>
          <a:ln w="25400">
            <a:solidFill>
              <a:srgbClr val="000000"/>
            </a:solidFill>
            <a:round/>
            <a:headEnd/>
            <a:tailEnd/>
          </a:ln>
        </p:spPr>
        <p:txBody>
          <a:bodyPr wrap="none"/>
          <a:lstStyle/>
          <a:p>
            <a:endParaRPr lang="en-US"/>
          </a:p>
        </p:txBody>
      </p:sp>
      <p:sp>
        <p:nvSpPr>
          <p:cNvPr id="13" name="Freeform 11"/>
          <p:cNvSpPr>
            <a:spLocks noChangeArrowheads="1"/>
          </p:cNvSpPr>
          <p:nvPr/>
        </p:nvSpPr>
        <p:spPr bwMode="auto">
          <a:xfrm rot="10800000">
            <a:off x="2133600" y="3352800"/>
            <a:ext cx="5029200" cy="1036638"/>
          </a:xfrm>
          <a:custGeom>
            <a:avLst/>
            <a:gdLst>
              <a:gd name="T0" fmla="*/ 0 w 2101"/>
              <a:gd name="T1" fmla="*/ 1036637 h 653"/>
              <a:gd name="T2" fmla="*/ 5029201 w 2101"/>
              <a:gd name="T3" fmla="*/ 1036637 h 653"/>
              <a:gd name="T4" fmla="*/ 4011870 w 2101"/>
              <a:gd name="T5" fmla="*/ 0 h 653"/>
              <a:gd name="T6" fmla="*/ 1038873 w 2101"/>
              <a:gd name="T7" fmla="*/ 0 h 653"/>
              <a:gd name="T8" fmla="*/ 0 60000 65536"/>
              <a:gd name="T9" fmla="*/ 0 60000 65536"/>
              <a:gd name="T10" fmla="*/ 0 60000 65536"/>
              <a:gd name="T11" fmla="*/ 0 60000 65536"/>
              <a:gd name="T12" fmla="*/ 0 w 2101"/>
              <a:gd name="T13" fmla="*/ 0 h 653"/>
              <a:gd name="T14" fmla="*/ 2101 w 2101"/>
              <a:gd name="T15" fmla="*/ 653 h 653"/>
            </a:gdLst>
            <a:ahLst/>
            <a:cxnLst>
              <a:cxn ang="T8">
                <a:pos x="T0" y="T1"/>
              </a:cxn>
              <a:cxn ang="T9">
                <a:pos x="T2" y="T3"/>
              </a:cxn>
              <a:cxn ang="T10">
                <a:pos x="T4" y="T5"/>
              </a:cxn>
              <a:cxn ang="T11">
                <a:pos x="T6" y="T7"/>
              </a:cxn>
            </a:cxnLst>
            <a:rect l="T12" t="T13" r="T14" b="T15"/>
            <a:pathLst>
              <a:path w="2101" h="653">
                <a:moveTo>
                  <a:pt x="0" y="653"/>
                </a:moveTo>
                <a:lnTo>
                  <a:pt x="2101" y="653"/>
                </a:lnTo>
                <a:lnTo>
                  <a:pt x="1676" y="0"/>
                </a:lnTo>
                <a:lnTo>
                  <a:pt x="434" y="0"/>
                </a:lnTo>
                <a:close/>
              </a:path>
            </a:pathLst>
          </a:custGeom>
          <a:solidFill>
            <a:srgbClr val="FDC47F"/>
          </a:solidFill>
          <a:ln w="25400">
            <a:solidFill>
              <a:srgbClr val="000000"/>
            </a:solidFill>
            <a:round/>
            <a:headEnd/>
            <a:tailEnd/>
          </a:ln>
        </p:spPr>
        <p:txBody>
          <a:bodyPr wrap="none"/>
          <a:lstStyle/>
          <a:p>
            <a:endParaRPr lang="en-US"/>
          </a:p>
        </p:txBody>
      </p:sp>
      <p:sp>
        <p:nvSpPr>
          <p:cNvPr id="14" name="Freeform 12"/>
          <p:cNvSpPr>
            <a:spLocks noChangeArrowheads="1"/>
          </p:cNvSpPr>
          <p:nvPr/>
        </p:nvSpPr>
        <p:spPr bwMode="auto">
          <a:xfrm rot="10800000">
            <a:off x="3200400" y="4495800"/>
            <a:ext cx="2895600" cy="1981200"/>
          </a:xfrm>
          <a:custGeom>
            <a:avLst/>
            <a:gdLst>
              <a:gd name="T0" fmla="*/ 0 w 1128"/>
              <a:gd name="T1" fmla="*/ 1981200 h 856"/>
              <a:gd name="T2" fmla="*/ 2895600 w 1128"/>
              <a:gd name="T3" fmla="*/ 1981200 h 856"/>
              <a:gd name="T4" fmla="*/ 1440099 w 1128"/>
              <a:gd name="T5" fmla="*/ 0 h 856"/>
              <a:gd name="T6" fmla="*/ 0 60000 65536"/>
              <a:gd name="T7" fmla="*/ 0 60000 65536"/>
              <a:gd name="T8" fmla="*/ 0 60000 65536"/>
              <a:gd name="T9" fmla="*/ 0 w 1128"/>
              <a:gd name="T10" fmla="*/ 0 h 856"/>
              <a:gd name="T11" fmla="*/ 1128 w 1128"/>
              <a:gd name="T12" fmla="*/ 856 h 856"/>
            </a:gdLst>
            <a:ahLst/>
            <a:cxnLst>
              <a:cxn ang="T6">
                <a:pos x="T0" y="T1"/>
              </a:cxn>
              <a:cxn ang="T7">
                <a:pos x="T2" y="T3"/>
              </a:cxn>
              <a:cxn ang="T8">
                <a:pos x="T4" y="T5"/>
              </a:cxn>
            </a:cxnLst>
            <a:rect l="T9" t="T10" r="T11" b="T12"/>
            <a:pathLst>
              <a:path w="1128" h="856">
                <a:moveTo>
                  <a:pt x="0" y="856"/>
                </a:moveTo>
                <a:lnTo>
                  <a:pt x="1128" y="856"/>
                </a:lnTo>
                <a:lnTo>
                  <a:pt x="561" y="0"/>
                </a:lnTo>
                <a:close/>
              </a:path>
            </a:pathLst>
          </a:custGeom>
          <a:solidFill>
            <a:srgbClr val="FFB7B7"/>
          </a:solidFill>
          <a:ln w="25400">
            <a:solidFill>
              <a:srgbClr val="000000"/>
            </a:solidFill>
            <a:round/>
            <a:headEnd/>
            <a:tailEnd/>
          </a:ln>
        </p:spPr>
        <p:txBody>
          <a:bodyPr wrap="none"/>
          <a:lstStyle/>
          <a:p>
            <a:endParaRPr lang="en-US"/>
          </a:p>
        </p:txBody>
      </p:sp>
      <p:sp>
        <p:nvSpPr>
          <p:cNvPr id="15" name="Text Box 13"/>
          <p:cNvSpPr txBox="1">
            <a:spLocks noChangeArrowheads="1"/>
          </p:cNvSpPr>
          <p:nvPr/>
        </p:nvSpPr>
        <p:spPr bwMode="auto">
          <a:xfrm>
            <a:off x="3733800" y="4495800"/>
            <a:ext cx="2057400" cy="1477963"/>
          </a:xfrm>
          <a:prstGeom prst="rect">
            <a:avLst/>
          </a:prstGeom>
          <a:noFill/>
          <a:ln w="25400">
            <a:noFill/>
            <a:miter lim="800000"/>
            <a:headEnd/>
            <a:tailEnd/>
          </a:ln>
          <a:effectLst/>
        </p:spPr>
        <p:txBody>
          <a:bodyPr lIns="0" tIns="0" rIns="0" bIns="0" anchor="ctr">
            <a:spAutoFit/>
          </a:bodyPr>
          <a:lstStyle/>
          <a:p>
            <a:pPr algn="ctr" eaLnBrk="0" hangingPunct="0">
              <a:spcAft>
                <a:spcPct val="15000"/>
              </a:spcAft>
              <a:defRPr/>
            </a:pPr>
            <a:r>
              <a:rPr lang="en-US" sz="1600" b="1" dirty="0">
                <a:solidFill>
                  <a:srgbClr val="000000"/>
                </a:solidFill>
                <a:effectLst>
                  <a:outerShdw blurRad="38100" dist="38100" dir="2700000" algn="tl">
                    <a:srgbClr val="FFFFFF"/>
                  </a:outerShdw>
                </a:effectLst>
                <a:latin typeface="Comic Sans MS" pitchFamily="66" charset="0"/>
              </a:rPr>
              <a:t>T</a:t>
            </a:r>
            <a:r>
              <a:rPr lang="en-US" sz="1600" b="1" dirty="0">
                <a:solidFill>
                  <a:srgbClr val="000000"/>
                </a:solidFill>
                <a:effectLst>
                  <a:outerShdw blurRad="38100" dist="38100" dir="2700000" algn="tl">
                    <a:srgbClr val="FFFFFF"/>
                  </a:outerShdw>
                </a:effectLst>
                <a:latin typeface="Comic Sans MS" pitchFamily="66" charset="0"/>
              </a:rPr>
              <a:t>he guru, </a:t>
            </a:r>
            <a:r>
              <a:rPr lang="en-US" sz="1600" b="1" dirty="0">
                <a:solidFill>
                  <a:srgbClr val="000000"/>
                </a:solidFill>
                <a:effectLst>
                  <a:outerShdw blurRad="38100" dist="38100" dir="2700000" algn="tl">
                    <a:srgbClr val="FFFFFF"/>
                  </a:outerShdw>
                </a:effectLst>
                <a:latin typeface="Comic Sans MS" pitchFamily="66" charset="0"/>
              </a:rPr>
              <a:t>who renounces all possessions and wanders from place to place begging for food</a:t>
            </a:r>
            <a:endParaRPr lang="en-US" sz="2400" b="1" dirty="0">
              <a:effectLst>
                <a:outerShdw blurRad="38100" dist="38100" dir="2700000" algn="tl">
                  <a:srgbClr val="FFFFFF"/>
                </a:outerShdw>
              </a:effectLst>
              <a:latin typeface="Comic Sans MS" pitchFamily="66" charset="0"/>
            </a:endParaRPr>
          </a:p>
        </p:txBody>
      </p:sp>
      <p:sp>
        <p:nvSpPr>
          <p:cNvPr id="16" name="Text Box 14"/>
          <p:cNvSpPr txBox="1">
            <a:spLocks noChangeArrowheads="1"/>
          </p:cNvSpPr>
          <p:nvPr/>
        </p:nvSpPr>
        <p:spPr bwMode="auto">
          <a:xfrm>
            <a:off x="2590800" y="3352800"/>
            <a:ext cx="3962400" cy="1022350"/>
          </a:xfrm>
          <a:prstGeom prst="rect">
            <a:avLst/>
          </a:prstGeom>
          <a:noFill/>
          <a:ln w="25400">
            <a:noFill/>
            <a:miter lim="800000"/>
            <a:headEnd/>
            <a:tailEnd/>
          </a:ln>
          <a:effectLst/>
        </p:spPr>
        <p:txBody>
          <a:bodyPr lIns="0" tIns="0" rIns="0" bIns="0" anchor="ctr">
            <a:spAutoFit/>
          </a:bodyPr>
          <a:lstStyle/>
          <a:p>
            <a:pPr algn="ctr" eaLnBrk="0" hangingPunct="0">
              <a:spcAft>
                <a:spcPct val="15000"/>
              </a:spcAft>
              <a:defRPr/>
            </a:pPr>
            <a:r>
              <a:rPr lang="en-US" sz="1600" b="1" dirty="0">
                <a:effectLst>
                  <a:outerShdw blurRad="38100" dist="38100" dir="2700000" algn="tl">
                    <a:srgbClr val="FFFFFF"/>
                  </a:outerShdw>
                </a:effectLst>
                <a:latin typeface="Comic Sans MS" pitchFamily="66" charset="0"/>
              </a:rPr>
              <a:t>The </a:t>
            </a:r>
            <a:r>
              <a:rPr lang="en-US" sz="1600" b="1" dirty="0">
                <a:effectLst>
                  <a:outerShdw blurRad="38100" dist="38100" dir="2700000" algn="tl">
                    <a:srgbClr val="FFFFFF"/>
                  </a:outerShdw>
                </a:effectLst>
                <a:latin typeface="Comic Sans MS" pitchFamily="66" charset="0"/>
              </a:rPr>
              <a:t>hermit, </a:t>
            </a:r>
            <a:r>
              <a:rPr lang="en-US" sz="1600" b="1" dirty="0">
                <a:effectLst>
                  <a:outerShdw blurRad="38100" dist="38100" dir="2700000" algn="tl">
                    <a:srgbClr val="FFFFFF"/>
                  </a:outerShdw>
                </a:effectLst>
                <a:latin typeface="Comic Sans MS" pitchFamily="66" charset="0"/>
              </a:rPr>
              <a:t>or retiree who </a:t>
            </a:r>
            <a:r>
              <a:rPr lang="en-US" sz="1600" b="1" dirty="0">
                <a:effectLst>
                  <a:outerShdw blurRad="38100" dist="38100" dir="2700000" algn="tl">
                    <a:srgbClr val="FFFFFF"/>
                  </a:outerShdw>
                </a:effectLst>
                <a:latin typeface="Comic Sans MS" pitchFamily="66" charset="0"/>
              </a:rPr>
              <a:t>withdraws from society to pursue ascetic and yogic </a:t>
            </a:r>
            <a:r>
              <a:rPr lang="en-US" sz="1600" b="1" dirty="0">
                <a:effectLst>
                  <a:outerShdw blurRad="38100" dist="38100" dir="2700000" algn="tl">
                    <a:srgbClr val="FFFFFF"/>
                  </a:outerShdw>
                </a:effectLst>
                <a:latin typeface="Comic Sans MS" pitchFamily="66" charset="0"/>
              </a:rPr>
              <a:t>practices</a:t>
            </a:r>
            <a:endParaRPr lang="en-US" sz="1600" b="1" dirty="0">
              <a:solidFill>
                <a:srgbClr val="000000"/>
              </a:solidFill>
              <a:effectLst>
                <a:outerShdw blurRad="38100" dist="38100" dir="2700000" algn="tl">
                  <a:srgbClr val="FFFFFF"/>
                </a:outerShdw>
              </a:effectLst>
              <a:latin typeface="Comic Sans MS" pitchFamily="66" charset="0"/>
            </a:endParaRPr>
          </a:p>
          <a:p>
            <a:pPr algn="ctr" eaLnBrk="0" hangingPunct="0">
              <a:spcAft>
                <a:spcPct val="15000"/>
              </a:spcAft>
              <a:defRPr/>
            </a:pPr>
            <a:endParaRPr lang="en-US" sz="1600" b="1" dirty="0">
              <a:effectLst>
                <a:outerShdw blurRad="38100" dist="38100" dir="2700000" algn="tl">
                  <a:srgbClr val="FFFFFF"/>
                </a:outerShdw>
              </a:effectLst>
              <a:latin typeface="Comic Sans MS" pitchFamily="66" charset="0"/>
            </a:endParaRPr>
          </a:p>
        </p:txBody>
      </p:sp>
      <p:sp>
        <p:nvSpPr>
          <p:cNvPr id="17" name="Text Box 15"/>
          <p:cNvSpPr txBox="1">
            <a:spLocks noChangeArrowheads="1"/>
          </p:cNvSpPr>
          <p:nvPr/>
        </p:nvSpPr>
        <p:spPr bwMode="auto">
          <a:xfrm>
            <a:off x="2514600" y="2286000"/>
            <a:ext cx="4038600" cy="1570038"/>
          </a:xfrm>
          <a:prstGeom prst="rect">
            <a:avLst/>
          </a:prstGeom>
          <a:noFill/>
          <a:ln w="25400">
            <a:noFill/>
            <a:miter lim="800000"/>
            <a:headEnd/>
            <a:tailEnd/>
          </a:ln>
          <a:effectLst/>
        </p:spPr>
        <p:txBody>
          <a:bodyPr lIns="0" tIns="0" rIns="0" bIns="0" anchor="ctr">
            <a:spAutoFit/>
          </a:bodyPr>
          <a:lstStyle/>
          <a:p>
            <a:pPr algn="ctr" eaLnBrk="0" hangingPunct="0">
              <a:spcAft>
                <a:spcPct val="15000"/>
              </a:spcAft>
              <a:defRPr/>
            </a:pPr>
            <a:r>
              <a:rPr lang="en-US" sz="1600" b="1" dirty="0">
                <a:effectLst>
                  <a:outerShdw blurRad="38100" dist="38100" dir="2700000" algn="tl">
                    <a:srgbClr val="FFFFFF"/>
                  </a:outerShdw>
                </a:effectLst>
                <a:latin typeface="Comic Sans MS" pitchFamily="66" charset="0"/>
              </a:rPr>
              <a:t>The </a:t>
            </a:r>
            <a:r>
              <a:rPr lang="en-US" sz="1600" b="1" dirty="0">
                <a:effectLst>
                  <a:outerShdw blurRad="38100" dist="38100" dir="2700000" algn="tl">
                    <a:srgbClr val="FFFFFF"/>
                  </a:outerShdw>
                </a:effectLst>
                <a:latin typeface="Comic Sans MS" pitchFamily="66" charset="0"/>
              </a:rPr>
              <a:t>householder, who supports his family and the priests and fulfills duties to the gods and ancestors</a:t>
            </a:r>
            <a:endParaRPr lang="en-US" sz="1600" b="1" dirty="0">
              <a:effectLst>
                <a:outerShdw blurRad="38100" dist="38100" dir="2700000" algn="tl">
                  <a:srgbClr val="FFFFFF"/>
                </a:outerShdw>
              </a:effectLst>
              <a:latin typeface="Comic Sans MS" pitchFamily="66" charset="0"/>
            </a:endParaRPr>
          </a:p>
          <a:p>
            <a:pPr algn="ctr" eaLnBrk="0" hangingPunct="0">
              <a:spcAft>
                <a:spcPct val="15000"/>
              </a:spcAft>
              <a:defRPr/>
            </a:pPr>
            <a:endParaRPr lang="en-US" sz="2400" b="1" dirty="0">
              <a:effectLst>
                <a:outerShdw blurRad="38100" dist="38100" dir="2700000" algn="tl">
                  <a:srgbClr val="FFFFFF"/>
                </a:outerShdw>
              </a:effectLst>
              <a:latin typeface="Comic Sans MS" pitchFamily="66" charset="0"/>
            </a:endParaRPr>
          </a:p>
          <a:p>
            <a:pPr algn="ctr" eaLnBrk="0" hangingPunct="0">
              <a:spcAft>
                <a:spcPct val="15000"/>
              </a:spcAft>
              <a:defRPr/>
            </a:pPr>
            <a:r>
              <a:rPr lang="en-US" sz="2400" b="1" dirty="0">
                <a:effectLst>
                  <a:outerShdw blurRad="38100" dist="38100" dir="2700000" algn="tl">
                    <a:srgbClr val="FFFFFF"/>
                  </a:outerShdw>
                </a:effectLst>
                <a:latin typeface="Comic Sans MS" pitchFamily="66" charset="0"/>
              </a:rPr>
              <a:t> </a:t>
            </a:r>
            <a:endParaRPr lang="en-US" sz="2400" b="1" dirty="0">
              <a:effectLst>
                <a:outerShdw blurRad="38100" dist="38100" dir="2700000" algn="tl">
                  <a:srgbClr val="FFFFFF"/>
                </a:outerShdw>
              </a:effectLst>
              <a:latin typeface="Comic Sans MS" pitchFamily="66" charset="0"/>
            </a:endParaRPr>
          </a:p>
        </p:txBody>
      </p:sp>
      <p:sp>
        <p:nvSpPr>
          <p:cNvPr id="19" name="Text Box 17"/>
          <p:cNvSpPr txBox="1">
            <a:spLocks noChangeArrowheads="1"/>
          </p:cNvSpPr>
          <p:nvPr/>
        </p:nvSpPr>
        <p:spPr bwMode="auto">
          <a:xfrm>
            <a:off x="2514600" y="1066800"/>
            <a:ext cx="4267200" cy="776288"/>
          </a:xfrm>
          <a:prstGeom prst="rect">
            <a:avLst/>
          </a:prstGeom>
          <a:noFill/>
          <a:ln w="25400">
            <a:noFill/>
            <a:miter lim="800000"/>
            <a:headEnd/>
            <a:tailEnd/>
          </a:ln>
          <a:effectLst/>
        </p:spPr>
        <p:txBody>
          <a:bodyPr lIns="0" tIns="0" rIns="0" bIns="0" anchor="ctr">
            <a:spAutoFit/>
          </a:bodyPr>
          <a:lstStyle/>
          <a:p>
            <a:pPr algn="ctr" eaLnBrk="0" hangingPunct="0">
              <a:spcAft>
                <a:spcPct val="15000"/>
              </a:spcAft>
              <a:defRPr/>
            </a:pPr>
            <a:r>
              <a:rPr lang="en-US" sz="1600" b="1" dirty="0">
                <a:solidFill>
                  <a:srgbClr val="000000"/>
                </a:solidFill>
                <a:effectLst>
                  <a:outerShdw blurRad="38100" dist="38100" dir="2700000" algn="tl">
                    <a:srgbClr val="FFFFFF"/>
                  </a:outerShdw>
                </a:effectLst>
                <a:latin typeface="Comic Sans MS" pitchFamily="66" charset="0"/>
              </a:rPr>
              <a:t>1-20 Years Old</a:t>
            </a:r>
          </a:p>
          <a:p>
            <a:pPr algn="ctr" eaLnBrk="0" hangingPunct="0">
              <a:spcAft>
                <a:spcPct val="15000"/>
              </a:spcAft>
              <a:defRPr/>
            </a:pPr>
            <a:r>
              <a:rPr lang="en-US" sz="1600" b="1" dirty="0">
                <a:solidFill>
                  <a:srgbClr val="000000"/>
                </a:solidFill>
                <a:effectLst>
                  <a:outerShdw blurRad="38100" dist="38100" dir="2700000" algn="tl">
                    <a:srgbClr val="FFFFFF"/>
                  </a:outerShdw>
                </a:effectLst>
                <a:latin typeface="Comic Sans MS" pitchFamily="66" charset="0"/>
              </a:rPr>
              <a:t>The </a:t>
            </a:r>
            <a:r>
              <a:rPr lang="en-US" sz="1600" b="1" dirty="0">
                <a:solidFill>
                  <a:srgbClr val="000000"/>
                </a:solidFill>
                <a:effectLst>
                  <a:outerShdw blurRad="38100" dist="38100" dir="2700000" algn="tl">
                    <a:srgbClr val="FFFFFF"/>
                  </a:outerShdw>
                </a:effectLst>
                <a:latin typeface="Comic Sans MS" pitchFamily="66" charset="0"/>
              </a:rPr>
              <a:t>student, who is devoted and obedient to his teacher</a:t>
            </a:r>
            <a:endParaRPr lang="en-US" sz="2400" b="1" dirty="0">
              <a:effectLst>
                <a:outerShdw blurRad="38100" dist="38100" dir="2700000" algn="tl">
                  <a:srgbClr val="FFFFFF"/>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10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heckerboard(across)">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amond(in)">
                                      <p:cBhvr>
                                        <p:cTn id="15" dur="10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amond(in)">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1000"/>
                                        <p:tgtEl>
                                          <p:spTgt spid="1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14" grpId="0" animBg="1"/>
      <p:bldP spid="15" grpId="0"/>
      <p:bldP spid="16" grpId="0"/>
      <p:bldP spid="17"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981200" y="304800"/>
            <a:ext cx="6850063" cy="1143000"/>
          </a:xfrm>
        </p:spPr>
        <p:txBody>
          <a:bodyPr/>
          <a:lstStyle/>
          <a:p>
            <a:pPr algn="ctr" eaLnBrk="1" hangingPunct="1"/>
            <a:r>
              <a:rPr lang="en-US" sz="4400" smtClean="0">
                <a:latin typeface="Prakrta" pitchFamily="2" charset="0"/>
              </a:rPr>
              <a:t>Place of worship</a:t>
            </a:r>
          </a:p>
        </p:txBody>
      </p:sp>
      <p:sp>
        <p:nvSpPr>
          <p:cNvPr id="25603" name="Content Placeholder 2"/>
          <p:cNvSpPr>
            <a:spLocks noGrp="1"/>
          </p:cNvSpPr>
          <p:nvPr>
            <p:ph idx="1"/>
          </p:nvPr>
        </p:nvSpPr>
        <p:spPr/>
        <p:txBody>
          <a:bodyPr/>
          <a:lstStyle/>
          <a:p>
            <a:pPr eaLnBrk="1" hangingPunct="1"/>
            <a:r>
              <a:rPr lang="en-US" smtClean="0"/>
              <a:t>Worship takes place in Mandirs (temples) </a:t>
            </a:r>
          </a:p>
          <a:p>
            <a:pPr eaLnBrk="1" hangingPunct="1"/>
            <a:r>
              <a:rPr lang="en-US" smtClean="0"/>
              <a:t>There are formal gatherings for worship but people can also visit the Mandir at any time to pray and participate in the bhajans (religious songs). </a:t>
            </a:r>
          </a:p>
          <a:p>
            <a:pPr eaLnBrk="1" hangingPunct="1"/>
            <a:r>
              <a:rPr lang="en-US" smtClean="0"/>
              <a:t>Hindus will also worship at home and often have a special room with a shrine to particular gods.</a:t>
            </a:r>
          </a:p>
        </p:txBody>
      </p:sp>
      <p:pic>
        <p:nvPicPr>
          <p:cNvPr id="25604" name="Picture 2" descr="http://www.hotels-new-delhi-india.com/places-to-visit-in-delhi/images/birla-mandir-delhi.jpg"/>
          <p:cNvPicPr>
            <a:picLocks noChangeAspect="1" noChangeArrowheads="1"/>
          </p:cNvPicPr>
          <p:nvPr/>
        </p:nvPicPr>
        <p:blipFill>
          <a:blip r:embed="rId2"/>
          <a:srcRect/>
          <a:stretch>
            <a:fillRect/>
          </a:stretch>
        </p:blipFill>
        <p:spPr bwMode="auto">
          <a:xfrm>
            <a:off x="304800" y="1828800"/>
            <a:ext cx="22352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z="6000" smtClean="0">
                <a:latin typeface="Prakrta" pitchFamily="2" charset="0"/>
              </a:rPr>
              <a:t>Home Shrines</a:t>
            </a:r>
          </a:p>
        </p:txBody>
      </p:sp>
      <p:sp>
        <p:nvSpPr>
          <p:cNvPr id="26627" name="Content Placeholder 2"/>
          <p:cNvSpPr>
            <a:spLocks noGrp="1"/>
          </p:cNvSpPr>
          <p:nvPr>
            <p:ph idx="1"/>
          </p:nvPr>
        </p:nvSpPr>
        <p:spPr/>
        <p:txBody>
          <a:bodyPr/>
          <a:lstStyle/>
          <a:p>
            <a:pPr eaLnBrk="1" hangingPunct="1"/>
            <a:r>
              <a:rPr lang="en-US" sz="1800" smtClean="0"/>
              <a:t>Almost all Hindus keep a shrine in their home, regardless of their caste or economic status. </a:t>
            </a:r>
          </a:p>
          <a:p>
            <a:pPr eaLnBrk="1" hangingPunct="1"/>
            <a:r>
              <a:rPr lang="en-US" sz="1800" smtClean="0"/>
              <a:t>Shrines are dedicated to a particular god,</a:t>
            </a:r>
          </a:p>
          <a:p>
            <a:pPr eaLnBrk="1" hangingPunct="1"/>
            <a:r>
              <a:rPr lang="en-US" sz="1800" smtClean="0"/>
              <a:t>Vary in size. Some families can afford to leave aside an entire room while others can devote only a corner of the bedroom.  The sacred space, like the shrine of a temple, is tended to religiously. </a:t>
            </a:r>
          </a:p>
          <a:p>
            <a:pPr eaLnBrk="1" hangingPunct="1"/>
            <a:r>
              <a:rPr lang="en-US" sz="1800" smtClean="0"/>
              <a:t>family members worship collectively or individually.</a:t>
            </a:r>
          </a:p>
          <a:p>
            <a:pPr eaLnBrk="1" hangingPunct="1"/>
            <a:r>
              <a:rPr lang="en-US" sz="1800" smtClean="0"/>
              <a:t> common features of a family shrine:</a:t>
            </a:r>
          </a:p>
          <a:p>
            <a:pPr lvl="1" eaLnBrk="1" hangingPunct="1">
              <a:buFontTx/>
              <a:buNone/>
            </a:pPr>
            <a:r>
              <a:rPr lang="en-US" sz="2200" smtClean="0"/>
              <a:t>	- </a:t>
            </a:r>
            <a:r>
              <a:rPr lang="en-US" sz="1800" smtClean="0"/>
              <a:t>On a table or shelf rests a photograph of the 	chosen god. The fragrance of fresh flowers and 	fruit mixes with incense and perfumes in the air. A 	bell, which is rung for prayer, stands nearby. An oil 	lamp, lit during worship, sits beside the scripture 	from which prayers are read. Other symbols, gods, 	and gurus may also appear in the shrine.</a:t>
            </a:r>
          </a:p>
        </p:txBody>
      </p:sp>
      <p:pic>
        <p:nvPicPr>
          <p:cNvPr id="26628" name="Picture 2" descr="http://www.shunya.net/Pictures/Rajasthan/Jaipur/Diwali06/Diwali05.jpg"/>
          <p:cNvPicPr>
            <a:picLocks noChangeAspect="1" noChangeArrowheads="1"/>
          </p:cNvPicPr>
          <p:nvPr/>
        </p:nvPicPr>
        <p:blipFill>
          <a:blip r:embed="rId2"/>
          <a:srcRect/>
          <a:stretch>
            <a:fillRect/>
          </a:stretch>
        </p:blipFill>
        <p:spPr bwMode="auto">
          <a:xfrm>
            <a:off x="304800" y="609600"/>
            <a:ext cx="2133600" cy="3211513"/>
          </a:xfrm>
          <a:prstGeom prst="rect">
            <a:avLst/>
          </a:prstGeom>
          <a:noFill/>
          <a:ln w="9525">
            <a:noFill/>
            <a:miter lim="800000"/>
            <a:headEnd/>
            <a:tailEnd/>
          </a:ln>
        </p:spPr>
      </p:pic>
      <p:pic>
        <p:nvPicPr>
          <p:cNvPr id="26629" name="Picture 1" descr="http://www.waupun.k12.wi.us/Policy/other/dickhut/religions/Images/FamilyShrine.jpg"/>
          <p:cNvPicPr>
            <a:picLocks noChangeAspect="1" noChangeArrowheads="1"/>
          </p:cNvPicPr>
          <p:nvPr/>
        </p:nvPicPr>
        <p:blipFill>
          <a:blip r:embed="rId3"/>
          <a:srcRect/>
          <a:stretch>
            <a:fillRect/>
          </a:stretch>
        </p:blipFill>
        <p:spPr bwMode="auto">
          <a:xfrm>
            <a:off x="0" y="4038600"/>
            <a:ext cx="2690813"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676400" y="274638"/>
            <a:ext cx="7343775" cy="1143000"/>
          </a:xfrm>
        </p:spPr>
        <p:txBody>
          <a:bodyPr/>
          <a:lstStyle/>
          <a:p>
            <a:pPr eaLnBrk="1" hangingPunct="1"/>
            <a:r>
              <a:rPr lang="en-US" sz="6000" smtClean="0">
                <a:latin typeface="Prakrta" pitchFamily="2" charset="0"/>
              </a:rPr>
              <a:t>Religious Divisions</a:t>
            </a:r>
          </a:p>
        </p:txBody>
      </p:sp>
      <p:sp>
        <p:nvSpPr>
          <p:cNvPr id="27651" name="Content Placeholder 2"/>
          <p:cNvSpPr>
            <a:spLocks noGrp="1"/>
          </p:cNvSpPr>
          <p:nvPr>
            <p:ph idx="1"/>
          </p:nvPr>
        </p:nvSpPr>
        <p:spPr/>
        <p:txBody>
          <a:bodyPr/>
          <a:lstStyle/>
          <a:p>
            <a:pPr eaLnBrk="1" hangingPunct="1"/>
            <a:r>
              <a:rPr lang="en-US" smtClean="0"/>
              <a:t>Sikhism -  elements of Islam &amp; Hinduism</a:t>
            </a:r>
          </a:p>
          <a:p>
            <a:pPr eaLnBrk="1" hangingPunct="1"/>
            <a:r>
              <a:rPr lang="en-US" smtClean="0"/>
              <a:t>Jainism - concern for life is extended to all creatures, even minute microbes that are not visible</a:t>
            </a:r>
          </a:p>
        </p:txBody>
      </p:sp>
      <p:pic>
        <p:nvPicPr>
          <p:cNvPr id="27652" name="Picture 2" descr="http://www.sfusd.edu/schwww/sch618/India/jainism.gif"/>
          <p:cNvPicPr>
            <a:picLocks noChangeAspect="1" noChangeArrowheads="1"/>
          </p:cNvPicPr>
          <p:nvPr/>
        </p:nvPicPr>
        <p:blipFill>
          <a:blip r:embed="rId2"/>
          <a:srcRect/>
          <a:stretch>
            <a:fillRect/>
          </a:stretch>
        </p:blipFill>
        <p:spPr bwMode="auto">
          <a:xfrm>
            <a:off x="6629400" y="3352800"/>
            <a:ext cx="2012950" cy="2667000"/>
          </a:xfrm>
          <a:prstGeom prst="rect">
            <a:avLst/>
          </a:prstGeom>
          <a:noFill/>
          <a:ln w="9525">
            <a:noFill/>
            <a:miter lim="800000"/>
            <a:headEnd/>
            <a:tailEnd/>
          </a:ln>
        </p:spPr>
      </p:pic>
      <p:pic>
        <p:nvPicPr>
          <p:cNvPr id="27653" name="Picture 4" descr="http://www.religionfacts.com/sikhism/images/golden-temple-sikh-cc-claude-renault-565.jpg"/>
          <p:cNvPicPr>
            <a:picLocks noChangeAspect="1" noChangeArrowheads="1"/>
          </p:cNvPicPr>
          <p:nvPr/>
        </p:nvPicPr>
        <p:blipFill>
          <a:blip r:embed="rId3"/>
          <a:srcRect/>
          <a:stretch>
            <a:fillRect/>
          </a:stretch>
        </p:blipFill>
        <p:spPr bwMode="auto">
          <a:xfrm>
            <a:off x="2895600" y="3505200"/>
            <a:ext cx="3530600" cy="232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7200" smtClean="0">
                <a:latin typeface="Prakrta" pitchFamily="2" charset="0"/>
              </a:rPr>
              <a:t>origins</a:t>
            </a:r>
          </a:p>
        </p:txBody>
      </p:sp>
      <p:sp>
        <p:nvSpPr>
          <p:cNvPr id="5123" name="Content Placeholder 2"/>
          <p:cNvSpPr>
            <a:spLocks noGrp="1"/>
          </p:cNvSpPr>
          <p:nvPr>
            <p:ph idx="1"/>
          </p:nvPr>
        </p:nvSpPr>
        <p:spPr>
          <a:xfrm>
            <a:off x="2667000" y="1447800"/>
            <a:ext cx="6326188" cy="4525963"/>
          </a:xfrm>
        </p:spPr>
        <p:txBody>
          <a:bodyPr/>
          <a:lstStyle/>
          <a:p>
            <a:pPr eaLnBrk="1" hangingPunct="1"/>
            <a:r>
              <a:rPr lang="en-US" sz="3200" smtClean="0"/>
              <a:t>Hinduism is made up of a variety of different religious beliefs and practices which originated near the river Indus in India.</a:t>
            </a:r>
          </a:p>
          <a:p>
            <a:pPr eaLnBrk="1" hangingPunct="1"/>
            <a:r>
              <a:rPr lang="en-US" sz="3200" smtClean="0"/>
              <a:t> The name 'Hindu' comes from the word Indus. </a:t>
            </a:r>
          </a:p>
          <a:p>
            <a:pPr eaLnBrk="1" hangingPunct="1"/>
            <a:r>
              <a:rPr lang="en-US" sz="3200" smtClean="0"/>
              <a:t>The religion dates back over 4,000 years.</a:t>
            </a:r>
          </a:p>
          <a:p>
            <a:pPr eaLnBrk="1" hangingPunct="1"/>
            <a:r>
              <a:rPr lang="en-US" sz="3200" smtClean="0"/>
              <a:t>World’s oldest major religion</a:t>
            </a:r>
          </a:p>
        </p:txBody>
      </p:sp>
      <p:pic>
        <p:nvPicPr>
          <p:cNvPr id="5124" name="Picture 2" descr="http://www.gosai.com/chaitanya/saranagati/html/vedic-upanisads/indology/indus-map.jpg"/>
          <p:cNvPicPr>
            <a:picLocks noChangeAspect="1" noChangeArrowheads="1"/>
          </p:cNvPicPr>
          <p:nvPr/>
        </p:nvPicPr>
        <p:blipFill>
          <a:blip r:embed="rId2"/>
          <a:srcRect/>
          <a:stretch>
            <a:fillRect/>
          </a:stretch>
        </p:blipFill>
        <p:spPr bwMode="auto">
          <a:xfrm>
            <a:off x="381000" y="2133600"/>
            <a:ext cx="2438400" cy="1785938"/>
          </a:xfrm>
          <a:prstGeom prst="rect">
            <a:avLst/>
          </a:prstGeom>
          <a:noFill/>
          <a:ln w="9525">
            <a:noFill/>
            <a:miter lim="800000"/>
            <a:headEnd/>
            <a:tailEnd/>
          </a:ln>
        </p:spPr>
      </p:pic>
      <p:cxnSp>
        <p:nvCxnSpPr>
          <p:cNvPr id="6" name="Straight Arrow Connector 5"/>
          <p:cNvCxnSpPr/>
          <p:nvPr/>
        </p:nvCxnSpPr>
        <p:spPr>
          <a:xfrm rot="10800000">
            <a:off x="1828800" y="2971800"/>
            <a:ext cx="1219200" cy="114300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z="6600" smtClean="0">
                <a:latin typeface="Prakrta" pitchFamily="2" charset="0"/>
              </a:rPr>
              <a:t>Founder of Hinduism?</a:t>
            </a:r>
          </a:p>
        </p:txBody>
      </p:sp>
      <p:sp>
        <p:nvSpPr>
          <p:cNvPr id="9219" name="Content Placeholder 2"/>
          <p:cNvSpPr>
            <a:spLocks noGrp="1"/>
          </p:cNvSpPr>
          <p:nvPr>
            <p:ph idx="1"/>
          </p:nvPr>
        </p:nvSpPr>
        <p:spPr/>
        <p:txBody>
          <a:bodyPr/>
          <a:lstStyle/>
          <a:p>
            <a:pPr eaLnBrk="1" hangingPunct="1"/>
            <a:r>
              <a:rPr lang="en-US" sz="4400" smtClean="0"/>
              <a:t>Hinduism does not have any founder or any prophets.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to="" calcmode="lin" valueType="num">
                                      <p:cBhvr>
                                        <p:cTn id="7" dur="1" fill="hold"/>
                                        <p:tgtEl>
                                          <p:spTgt spid="9219">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z="6600" smtClean="0">
                <a:latin typeface="Prakrta" pitchFamily="2" charset="0"/>
              </a:rPr>
              <a:t>Sacred texts</a:t>
            </a:r>
          </a:p>
        </p:txBody>
      </p:sp>
      <p:sp>
        <p:nvSpPr>
          <p:cNvPr id="7171" name="Content Placeholder 2"/>
          <p:cNvSpPr>
            <a:spLocks noGrp="1"/>
          </p:cNvSpPr>
          <p:nvPr>
            <p:ph idx="1"/>
          </p:nvPr>
        </p:nvSpPr>
        <p:spPr>
          <a:xfrm>
            <a:off x="2667000" y="1447800"/>
            <a:ext cx="6326188" cy="4525963"/>
          </a:xfrm>
        </p:spPr>
        <p:txBody>
          <a:bodyPr/>
          <a:lstStyle/>
          <a:p>
            <a:pPr eaLnBrk="1" hangingPunct="1"/>
            <a:r>
              <a:rPr lang="en-US" sz="2800" smtClean="0"/>
              <a:t>the Vedas, a collection of hymns praising the Vedic gods</a:t>
            </a:r>
          </a:p>
          <a:p>
            <a:pPr eaLnBrk="1" hangingPunct="1"/>
            <a:r>
              <a:rPr lang="en-US" sz="2800" smtClean="0"/>
              <a:t>Upanishads</a:t>
            </a:r>
            <a:r>
              <a:rPr lang="en-US" sz="2800" b="1" smtClean="0"/>
              <a:t> : </a:t>
            </a:r>
            <a:r>
              <a:rPr lang="en-US" sz="2800" smtClean="0"/>
              <a:t>holy book from 8</a:t>
            </a:r>
            <a:r>
              <a:rPr lang="en-US" sz="2800" baseline="30000" smtClean="0"/>
              <a:t>th</a:t>
            </a:r>
            <a:r>
              <a:rPr lang="en-US" sz="2800" smtClean="0"/>
              <a:t> century BC</a:t>
            </a:r>
            <a:br>
              <a:rPr lang="en-US" sz="2800" smtClean="0"/>
            </a:br>
            <a:r>
              <a:rPr lang="en-US" sz="2800" smtClean="0"/>
              <a:t>the Ramayana, long epic poems about Rama and Sita</a:t>
            </a:r>
          </a:p>
          <a:p>
            <a:pPr eaLnBrk="1" hangingPunct="1"/>
            <a:r>
              <a:rPr lang="en-US" sz="2800" smtClean="0"/>
              <a:t>the Mahabharata, which includes the Bhagavad Gita </a:t>
            </a:r>
          </a:p>
          <a:p>
            <a:pPr eaLnBrk="1" hangingPunct="1"/>
            <a:r>
              <a:rPr lang="en-US" sz="2800" smtClean="0"/>
              <a:t>the Puranas, a collection of stories about the different incarnations and the lives of saints.</a:t>
            </a:r>
          </a:p>
          <a:p>
            <a:pPr eaLnBrk="1" hangingPunct="1"/>
            <a:endParaRPr lang="en-US" smtClean="0"/>
          </a:p>
        </p:txBody>
      </p:sp>
      <p:pic>
        <p:nvPicPr>
          <p:cNvPr id="7172" name="Picture 4" descr="http://bikramsth.files.wordpress.com/2008/03/vedas.jpg"/>
          <p:cNvPicPr>
            <a:picLocks noChangeAspect="1" noChangeArrowheads="1"/>
          </p:cNvPicPr>
          <p:nvPr/>
        </p:nvPicPr>
        <p:blipFill>
          <a:blip r:embed="rId3"/>
          <a:srcRect l="17265" r="17126" b="3333"/>
          <a:stretch>
            <a:fillRect/>
          </a:stretch>
        </p:blipFill>
        <p:spPr bwMode="auto">
          <a:xfrm>
            <a:off x="533400" y="1219200"/>
            <a:ext cx="1752600" cy="2674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62975" cy="1143000"/>
          </a:xfrm>
        </p:spPr>
        <p:txBody>
          <a:bodyPr/>
          <a:lstStyle/>
          <a:p>
            <a:pPr algn="ctr" eaLnBrk="1" hangingPunct="1">
              <a:defRPr/>
            </a:pPr>
            <a:r>
              <a:rPr lang="en-US" sz="4000" b="1" dirty="0" smtClean="0">
                <a:solidFill>
                  <a:schemeClr val="bg1">
                    <a:lumMod val="50000"/>
                  </a:schemeClr>
                </a:solidFill>
                <a:effectLst>
                  <a:outerShdw blurRad="38100" dist="38100" dir="2700000" algn="tl">
                    <a:srgbClr val="000000">
                      <a:alpha val="43137"/>
                    </a:srgbClr>
                  </a:outerShdw>
                </a:effectLst>
              </a:rPr>
              <a:t>Question from your reading: </a:t>
            </a:r>
            <a:endParaRPr lang="en-US" sz="4000" b="1" dirty="0">
              <a:solidFill>
                <a:schemeClr val="bg1">
                  <a:lumMod val="50000"/>
                </a:schemeClr>
              </a:solidFill>
              <a:effectLst>
                <a:outerShdw blurRad="38100" dist="38100" dir="2700000" algn="tl">
                  <a:srgbClr val="000000">
                    <a:alpha val="43137"/>
                  </a:srgbClr>
                </a:outerShdw>
              </a:effectLst>
            </a:endParaRPr>
          </a:p>
        </p:txBody>
      </p:sp>
      <p:sp>
        <p:nvSpPr>
          <p:cNvPr id="8195" name="Content Placeholder 2"/>
          <p:cNvSpPr>
            <a:spLocks noGrp="1"/>
          </p:cNvSpPr>
          <p:nvPr>
            <p:ph idx="1"/>
          </p:nvPr>
        </p:nvSpPr>
        <p:spPr>
          <a:xfrm>
            <a:off x="1447800" y="1600200"/>
            <a:ext cx="7572375" cy="1752600"/>
          </a:xfrm>
        </p:spPr>
        <p:txBody>
          <a:bodyPr/>
          <a:lstStyle/>
          <a:p>
            <a:pPr eaLnBrk="1" hangingPunct="1"/>
            <a:r>
              <a:rPr lang="en-US" sz="4000" smtClean="0"/>
              <a:t>What was written first the Vedas or the Vedic Text?</a:t>
            </a:r>
          </a:p>
        </p:txBody>
      </p:sp>
      <p:sp>
        <p:nvSpPr>
          <p:cNvPr id="4" name="Content Placeholder 2"/>
          <p:cNvSpPr txBox="1">
            <a:spLocks/>
          </p:cNvSpPr>
          <p:nvPr/>
        </p:nvSpPr>
        <p:spPr bwMode="auto">
          <a:xfrm>
            <a:off x="1571625" y="3352800"/>
            <a:ext cx="7572375" cy="1752600"/>
          </a:xfrm>
          <a:prstGeom prst="rect">
            <a:avLst/>
          </a:prstGeom>
          <a:noFill/>
          <a:ln w="9525">
            <a:noFill/>
            <a:miter lim="800000"/>
            <a:headEnd/>
            <a:tailEnd/>
          </a:ln>
        </p:spPr>
        <p:txBody>
          <a:bodyPr/>
          <a:lstStyle/>
          <a:p>
            <a:pPr marL="342900" indent="-342900" algn="ctr">
              <a:spcBef>
                <a:spcPct val="20000"/>
              </a:spcBef>
              <a:buClr>
                <a:srgbClr val="000000"/>
              </a:buClr>
              <a:buSzPct val="100000"/>
              <a:defRPr/>
            </a:pPr>
            <a:r>
              <a:rPr lang="en-US" sz="6000" kern="0" dirty="0">
                <a:solidFill>
                  <a:srgbClr val="FF0000"/>
                </a:solidFill>
                <a:latin typeface="Algerian" pitchFamily="82" charset="0"/>
              </a:rPr>
              <a:t> The Vedas</a:t>
            </a:r>
            <a:endParaRPr lang="en-US" sz="6000" kern="0" dirty="0">
              <a:solidFill>
                <a:srgbClr val="FF00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667000" y="0"/>
            <a:ext cx="6316663" cy="762000"/>
          </a:xfrm>
        </p:spPr>
        <p:txBody>
          <a:bodyPr/>
          <a:lstStyle/>
          <a:p>
            <a:pPr eaLnBrk="1" hangingPunct="1"/>
            <a:r>
              <a:rPr lang="en-US" sz="4800" smtClean="0">
                <a:latin typeface="Prakrta" pitchFamily="2" charset="0"/>
              </a:rPr>
              <a:t>Major beliefs</a:t>
            </a:r>
          </a:p>
        </p:txBody>
      </p:sp>
      <p:sp>
        <p:nvSpPr>
          <p:cNvPr id="9219" name="Content Placeholder 2"/>
          <p:cNvSpPr>
            <a:spLocks noGrp="1"/>
          </p:cNvSpPr>
          <p:nvPr>
            <p:ph idx="1"/>
          </p:nvPr>
        </p:nvSpPr>
        <p:spPr>
          <a:xfrm>
            <a:off x="2133600" y="685800"/>
            <a:ext cx="7010400" cy="5135563"/>
          </a:xfrm>
        </p:spPr>
        <p:txBody>
          <a:bodyPr/>
          <a:lstStyle/>
          <a:p>
            <a:pPr eaLnBrk="1" hangingPunct="1"/>
            <a:r>
              <a:rPr lang="en-US" sz="2000" smtClean="0"/>
              <a:t>the belief in </a:t>
            </a:r>
            <a:r>
              <a:rPr lang="en-US" sz="2000" b="1" u="sng" smtClean="0"/>
              <a:t>Brahman</a:t>
            </a:r>
            <a:r>
              <a:rPr lang="en-US" sz="2000" smtClean="0"/>
              <a:t>, the universal soul, or God, which is found in everything. Brahman is worshipped in a variety of forms, including Vishnu, Krishna, Rama, Shiva and several others</a:t>
            </a:r>
          </a:p>
          <a:p>
            <a:pPr eaLnBrk="1" hangingPunct="1"/>
            <a:r>
              <a:rPr lang="en-US" sz="2000" smtClean="0"/>
              <a:t>salvation is achieved through a spiritual oneness of the soul, </a:t>
            </a:r>
            <a:r>
              <a:rPr lang="en-US" sz="2000" b="1" smtClean="0"/>
              <a:t>atman</a:t>
            </a:r>
            <a:r>
              <a:rPr lang="en-US" sz="2000" smtClean="0"/>
              <a:t>, with the ultimate reality of the universe, </a:t>
            </a:r>
            <a:r>
              <a:rPr lang="en-US" sz="2000" b="1" smtClean="0"/>
              <a:t>Brahman</a:t>
            </a:r>
          </a:p>
          <a:p>
            <a:pPr eaLnBrk="1" hangingPunct="1"/>
            <a:r>
              <a:rPr lang="en-US" sz="2000" smtClean="0"/>
              <a:t>To achieve this goal, the soul must obtain </a:t>
            </a:r>
            <a:r>
              <a:rPr lang="en-US" sz="2000" b="1" smtClean="0"/>
              <a:t>moksha</a:t>
            </a:r>
            <a:r>
              <a:rPr lang="en-US" sz="2000" smtClean="0"/>
              <a:t>, or liberation from the </a:t>
            </a:r>
            <a:r>
              <a:rPr lang="en-US" sz="2000" b="1" smtClean="0"/>
              <a:t>samsara</a:t>
            </a:r>
            <a:r>
              <a:rPr lang="en-US" sz="2000" smtClean="0"/>
              <a:t>, the endless cycle of birth, death, and rebirth – to obtain </a:t>
            </a:r>
            <a:r>
              <a:rPr lang="en-US" sz="2000" b="1" smtClean="0"/>
              <a:t>moksha</a:t>
            </a:r>
            <a:r>
              <a:rPr lang="en-US" sz="2000" smtClean="0"/>
              <a:t> is the main goal of all Hindus</a:t>
            </a:r>
          </a:p>
          <a:p>
            <a:pPr eaLnBrk="1" hangingPunct="1"/>
            <a:r>
              <a:rPr lang="en-US" sz="2000" smtClean="0"/>
              <a:t>Thus, Hindus believe in </a:t>
            </a:r>
            <a:r>
              <a:rPr lang="en-US" sz="2000" b="1" smtClean="0"/>
              <a:t>reincarnation </a:t>
            </a:r>
            <a:r>
              <a:rPr lang="en-US" sz="2000" smtClean="0"/>
              <a:t>(after someone dies, their soul lives on and starts a new life in another body – not necessarily a human one), which is influenced by </a:t>
            </a:r>
            <a:r>
              <a:rPr lang="en-US" sz="2000" b="1" smtClean="0"/>
              <a:t>karma</a:t>
            </a:r>
            <a:r>
              <a:rPr lang="en-US" sz="2000" smtClean="0"/>
              <a:t> (every action has an effect and there is a cause for everything), and </a:t>
            </a:r>
            <a:r>
              <a:rPr lang="en-US" sz="2000" b="1" smtClean="0"/>
              <a:t>dharma</a:t>
            </a:r>
            <a:r>
              <a:rPr lang="en-US" sz="2000" smtClean="0"/>
              <a:t> (fulfilling one's duty in life) </a:t>
            </a:r>
          </a:p>
          <a:p>
            <a:pPr lvl="1" eaLnBrk="1" hangingPunct="1"/>
            <a:r>
              <a:rPr lang="en-US" sz="1800" smtClean="0"/>
              <a:t>This means that, depending on how you have behaved in the previous life (generating good or bad Karma), you will be reborn into a better or worse life</a:t>
            </a:r>
          </a:p>
        </p:txBody>
      </p:sp>
      <p:sp>
        <p:nvSpPr>
          <p:cNvPr id="9220" name="Rectangle 3"/>
          <p:cNvSpPr>
            <a:spLocks noChangeArrowheads="1"/>
          </p:cNvSpPr>
          <p:nvPr/>
        </p:nvSpPr>
        <p:spPr bwMode="auto">
          <a:xfrm>
            <a:off x="2286000" y="3105150"/>
            <a:ext cx="4572000" cy="647700"/>
          </a:xfrm>
          <a:prstGeom prst="rect">
            <a:avLst/>
          </a:prstGeom>
          <a:noFill/>
          <a:ln w="9525">
            <a:noFill/>
            <a:miter lim="800000"/>
            <a:headEnd/>
            <a:tailEnd/>
          </a:ln>
        </p:spPr>
        <p:txBody>
          <a:bodyPr>
            <a:spAutoFit/>
          </a:bodyPr>
          <a:lstStyle/>
          <a:p>
            <a:r>
              <a:rPr lang="en-US"/>
              <a:t/>
            </a:r>
            <a:br>
              <a:rPr lang="en-US"/>
            </a:br>
            <a:endParaRPr lang="en-US"/>
          </a:p>
        </p:txBody>
      </p:sp>
      <p:sp>
        <p:nvSpPr>
          <p:cNvPr id="9221" name="Rectangle 4"/>
          <p:cNvSpPr>
            <a:spLocks noChangeArrowheads="1"/>
          </p:cNvSpPr>
          <p:nvPr/>
        </p:nvSpPr>
        <p:spPr bwMode="auto">
          <a:xfrm>
            <a:off x="2286000" y="3105150"/>
            <a:ext cx="4572000" cy="647700"/>
          </a:xfrm>
          <a:prstGeom prst="rect">
            <a:avLst/>
          </a:prstGeom>
          <a:noFill/>
          <a:ln w="9525">
            <a:noFill/>
            <a:miter lim="800000"/>
            <a:headEnd/>
            <a:tailEnd/>
          </a:ln>
        </p:spPr>
        <p:txBody>
          <a:bodyPr>
            <a:spAutoFit/>
          </a:bodyPr>
          <a:lstStyle/>
          <a:p>
            <a:r>
              <a:rPr lang="en-US"/>
              <a:t/>
            </a:r>
            <a:br>
              <a:rPr lang="en-US"/>
            </a:b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457200" y="274638"/>
            <a:ext cx="8229600" cy="1143000"/>
          </a:xfrm>
          <a:prstGeom prst="rect">
            <a:avLst/>
          </a:prstGeom>
        </p:spPr>
        <p:txBody>
          <a:bodyPr/>
          <a:lstStyle/>
          <a:p>
            <a:pPr>
              <a:buClr>
                <a:srgbClr val="000000"/>
              </a:buClr>
              <a:buSzPct val="100000"/>
              <a:defRPr/>
            </a:pPr>
            <a:r>
              <a:rPr lang="en-US" sz="3200" b="1" kern="0">
                <a:latin typeface="Tempus Sans ITC" pitchFamily="82" charset="0"/>
                <a:ea typeface="+mj-ea"/>
                <a:cs typeface="+mj-cs"/>
              </a:rPr>
              <a:t>Who do Hindus worship? – </a:t>
            </a:r>
            <a:br>
              <a:rPr lang="en-US" sz="3200" b="1" kern="0">
                <a:latin typeface="Tempus Sans ITC" pitchFamily="82" charset="0"/>
                <a:ea typeface="+mj-ea"/>
                <a:cs typeface="+mj-cs"/>
              </a:rPr>
            </a:br>
            <a:r>
              <a:rPr lang="en-US" sz="3600" b="1" kern="0">
                <a:latin typeface="Tempus Sans ITC" pitchFamily="82" charset="0"/>
                <a:ea typeface="+mj-ea"/>
                <a:cs typeface="+mj-cs"/>
              </a:rPr>
              <a:t>the major gods of the Hindu Pantheon</a:t>
            </a:r>
          </a:p>
        </p:txBody>
      </p:sp>
      <p:pic>
        <p:nvPicPr>
          <p:cNvPr id="13" name="Picture 3" descr="brahma">
            <a:hlinkClick r:id="rId2"/>
          </p:cNvPr>
          <p:cNvPicPr>
            <a:picLocks noChangeAspect="1" noChangeArrowheads="1"/>
          </p:cNvPicPr>
          <p:nvPr/>
        </p:nvPicPr>
        <p:blipFill>
          <a:blip r:embed="rId3"/>
          <a:srcRect/>
          <a:stretch>
            <a:fillRect/>
          </a:stretch>
        </p:blipFill>
        <p:spPr bwMode="auto">
          <a:xfrm>
            <a:off x="3581400" y="2743200"/>
            <a:ext cx="2584450" cy="3429000"/>
          </a:xfrm>
          <a:prstGeom prst="rect">
            <a:avLst/>
          </a:prstGeom>
          <a:noFill/>
          <a:ln w="9525">
            <a:noFill/>
            <a:miter lim="800000"/>
            <a:headEnd/>
            <a:tailEnd/>
          </a:ln>
        </p:spPr>
      </p:pic>
      <p:sp>
        <p:nvSpPr>
          <p:cNvPr id="14" name="Rectangle 4"/>
          <p:cNvSpPr>
            <a:spLocks noChangeArrowheads="1"/>
          </p:cNvSpPr>
          <p:nvPr/>
        </p:nvSpPr>
        <p:spPr bwMode="auto">
          <a:xfrm>
            <a:off x="2946400" y="1981200"/>
            <a:ext cx="4292600" cy="579438"/>
          </a:xfrm>
          <a:prstGeom prst="rect">
            <a:avLst/>
          </a:prstGeom>
          <a:noFill/>
          <a:ln w="9525">
            <a:noFill/>
            <a:miter lim="800000"/>
            <a:headEnd/>
            <a:tailEnd/>
          </a:ln>
        </p:spPr>
        <p:txBody>
          <a:bodyPr wrap="none">
            <a:spAutoFit/>
          </a:bodyPr>
          <a:lstStyle/>
          <a:p>
            <a:pPr algn="ctr">
              <a:spcBef>
                <a:spcPct val="20000"/>
              </a:spcBef>
            </a:pPr>
            <a:r>
              <a:rPr lang="en-US" sz="3200" b="1" i="1">
                <a:solidFill>
                  <a:schemeClr val="hlink"/>
                </a:solidFill>
                <a:latin typeface="Tempus Sans ITC" pitchFamily="82" charset="0"/>
              </a:rPr>
              <a:t>Brahma</a:t>
            </a:r>
            <a:r>
              <a:rPr lang="en-US" sz="3200" b="1">
                <a:latin typeface="Tempus Sans ITC" pitchFamily="82" charset="0"/>
              </a:rPr>
              <a:t>, the creator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12"/>
                                        </p:tgtEl>
                                        <p:attrNameLst>
                                          <p:attrName>style.visibility</p:attrName>
                                        </p:attrNameLst>
                                      </p:cBhvr>
                                      <p:to>
                                        <p:strVal val="visible"/>
                                      </p:to>
                                    </p:set>
                                    <p:animEffect transition="in" filter="wipe(left)">
                                      <p:cBhvr>
                                        <p:cTn id="7" dur="75"/>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13"/>
                                        </p:tgtEl>
                                        <p:attrNameLst>
                                          <p:attrName>style.visibility</p:attrName>
                                        </p:attrNameLst>
                                      </p:cBhvr>
                                      <p:to>
                                        <p:strVal val="visible"/>
                                      </p:to>
                                    </p:set>
                                  </p:childTnLst>
                                </p:cTn>
                              </p:par>
                            </p:childTnLst>
                          </p:cTn>
                        </p:par>
                        <p:par>
                          <p:cTn id="12" fill="hold">
                            <p:stCondLst>
                              <p:cond delay="500"/>
                            </p:stCondLst>
                            <p:childTnLst>
                              <p:par>
                                <p:cTn id="13" presetID="9"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rahma">
            <a:hlinkClick r:id="rId2"/>
          </p:cNvPr>
          <p:cNvPicPr>
            <a:picLocks noChangeAspect="1" noChangeArrowheads="1"/>
          </p:cNvPicPr>
          <p:nvPr/>
        </p:nvPicPr>
        <p:blipFill>
          <a:blip r:embed="rId3"/>
          <a:srcRect/>
          <a:stretch>
            <a:fillRect/>
          </a:stretch>
        </p:blipFill>
        <p:spPr bwMode="auto">
          <a:xfrm>
            <a:off x="419100" y="87313"/>
            <a:ext cx="1714500" cy="2274887"/>
          </a:xfrm>
          <a:prstGeom prst="rect">
            <a:avLst/>
          </a:prstGeom>
          <a:noFill/>
          <a:ln w="9525">
            <a:noFill/>
            <a:miter lim="800000"/>
            <a:headEnd/>
            <a:tailEnd/>
          </a:ln>
        </p:spPr>
      </p:pic>
      <p:pic>
        <p:nvPicPr>
          <p:cNvPr id="3" name="Picture 3" descr="durga">
            <a:hlinkClick r:id="rId4"/>
          </p:cNvPr>
          <p:cNvPicPr>
            <a:picLocks noChangeAspect="1" noChangeArrowheads="1" noCrop="1"/>
          </p:cNvPicPr>
          <p:nvPr/>
        </p:nvPicPr>
        <p:blipFill>
          <a:blip r:embed="rId5"/>
          <a:srcRect/>
          <a:stretch>
            <a:fillRect/>
          </a:stretch>
        </p:blipFill>
        <p:spPr bwMode="auto">
          <a:xfrm>
            <a:off x="2536825" y="149225"/>
            <a:ext cx="1806575" cy="2136775"/>
          </a:xfrm>
          <a:prstGeom prst="rect">
            <a:avLst/>
          </a:prstGeom>
          <a:noFill/>
          <a:ln w="9525">
            <a:noFill/>
            <a:miter lim="800000"/>
            <a:headEnd/>
            <a:tailEnd/>
          </a:ln>
        </p:spPr>
      </p:pic>
      <p:pic>
        <p:nvPicPr>
          <p:cNvPr id="4" name="Picture 4" descr="ganesha1">
            <a:hlinkClick r:id="rId6"/>
          </p:cNvPr>
          <p:cNvPicPr>
            <a:picLocks noChangeAspect="1" noChangeArrowheads="1"/>
          </p:cNvPicPr>
          <p:nvPr/>
        </p:nvPicPr>
        <p:blipFill>
          <a:blip r:embed="rId7"/>
          <a:srcRect/>
          <a:stretch>
            <a:fillRect/>
          </a:stretch>
        </p:blipFill>
        <p:spPr bwMode="auto">
          <a:xfrm>
            <a:off x="4708525" y="225425"/>
            <a:ext cx="1806575" cy="2136775"/>
          </a:xfrm>
          <a:prstGeom prst="rect">
            <a:avLst/>
          </a:prstGeom>
          <a:noFill/>
          <a:ln w="9525">
            <a:noFill/>
            <a:miter lim="800000"/>
            <a:headEnd/>
            <a:tailEnd/>
          </a:ln>
        </p:spPr>
      </p:pic>
      <p:pic>
        <p:nvPicPr>
          <p:cNvPr id="5" name="Picture 5" descr="hanuman">
            <a:hlinkClick r:id="rId8"/>
          </p:cNvPr>
          <p:cNvPicPr>
            <a:picLocks noChangeAspect="1" noChangeArrowheads="1"/>
          </p:cNvPicPr>
          <p:nvPr/>
        </p:nvPicPr>
        <p:blipFill>
          <a:blip r:embed="rId9"/>
          <a:srcRect/>
          <a:stretch>
            <a:fillRect/>
          </a:stretch>
        </p:blipFill>
        <p:spPr bwMode="auto">
          <a:xfrm>
            <a:off x="419100" y="2317750"/>
            <a:ext cx="1714500" cy="2251075"/>
          </a:xfrm>
          <a:prstGeom prst="rect">
            <a:avLst/>
          </a:prstGeom>
          <a:noFill/>
          <a:ln w="9525">
            <a:noFill/>
            <a:miter lim="800000"/>
            <a:headEnd/>
            <a:tailEnd/>
          </a:ln>
        </p:spPr>
      </p:pic>
      <p:pic>
        <p:nvPicPr>
          <p:cNvPr id="6" name="Picture 6" descr="krishna">
            <a:hlinkClick r:id="rId10"/>
          </p:cNvPr>
          <p:cNvPicPr>
            <a:picLocks noChangeAspect="1" noChangeArrowheads="1"/>
          </p:cNvPicPr>
          <p:nvPr/>
        </p:nvPicPr>
        <p:blipFill>
          <a:blip r:embed="rId11"/>
          <a:srcRect/>
          <a:stretch>
            <a:fillRect/>
          </a:stretch>
        </p:blipFill>
        <p:spPr bwMode="auto">
          <a:xfrm>
            <a:off x="6956425" y="228600"/>
            <a:ext cx="1806575" cy="2136775"/>
          </a:xfrm>
          <a:prstGeom prst="rect">
            <a:avLst/>
          </a:prstGeom>
          <a:noFill/>
          <a:ln w="9525">
            <a:noFill/>
            <a:miter lim="800000"/>
            <a:headEnd/>
            <a:tailEnd/>
          </a:ln>
        </p:spPr>
      </p:pic>
      <p:pic>
        <p:nvPicPr>
          <p:cNvPr id="7" name="Picture 7" descr="laxmi">
            <a:hlinkClick r:id="rId12"/>
          </p:cNvPr>
          <p:cNvPicPr>
            <a:picLocks noChangeAspect="1" noChangeArrowheads="1" noCrop="1"/>
          </p:cNvPicPr>
          <p:nvPr/>
        </p:nvPicPr>
        <p:blipFill>
          <a:blip r:embed="rId13"/>
          <a:srcRect/>
          <a:stretch>
            <a:fillRect/>
          </a:stretch>
        </p:blipFill>
        <p:spPr bwMode="auto">
          <a:xfrm>
            <a:off x="6934200" y="2371725"/>
            <a:ext cx="1806575" cy="2136775"/>
          </a:xfrm>
          <a:prstGeom prst="rect">
            <a:avLst/>
          </a:prstGeom>
          <a:noFill/>
          <a:ln w="9525">
            <a:noFill/>
            <a:miter lim="800000"/>
            <a:headEnd/>
            <a:tailEnd/>
          </a:ln>
        </p:spPr>
      </p:pic>
      <p:pic>
        <p:nvPicPr>
          <p:cNvPr id="8" name="Picture 8" descr="saras">
            <a:hlinkClick r:id="rId14"/>
          </p:cNvPr>
          <p:cNvPicPr>
            <a:picLocks noChangeAspect="1" noChangeArrowheads="1"/>
          </p:cNvPicPr>
          <p:nvPr/>
        </p:nvPicPr>
        <p:blipFill>
          <a:blip r:embed="rId15"/>
          <a:srcRect/>
          <a:stretch>
            <a:fillRect/>
          </a:stretch>
        </p:blipFill>
        <p:spPr bwMode="auto">
          <a:xfrm>
            <a:off x="403225" y="4572000"/>
            <a:ext cx="1806575" cy="2136775"/>
          </a:xfrm>
          <a:prstGeom prst="rect">
            <a:avLst/>
          </a:prstGeom>
          <a:noFill/>
          <a:ln w="9525">
            <a:noFill/>
            <a:miter lim="800000"/>
            <a:headEnd/>
            <a:tailEnd/>
          </a:ln>
        </p:spPr>
      </p:pic>
      <p:pic>
        <p:nvPicPr>
          <p:cNvPr id="9" name="Picture 9" descr="shivafamily1">
            <a:hlinkClick r:id="rId16"/>
          </p:cNvPr>
          <p:cNvPicPr>
            <a:picLocks noChangeAspect="1" noChangeArrowheads="1"/>
          </p:cNvPicPr>
          <p:nvPr/>
        </p:nvPicPr>
        <p:blipFill>
          <a:blip r:embed="rId17"/>
          <a:srcRect/>
          <a:stretch>
            <a:fillRect/>
          </a:stretch>
        </p:blipFill>
        <p:spPr bwMode="auto">
          <a:xfrm>
            <a:off x="2514600" y="4572000"/>
            <a:ext cx="1806575" cy="2136775"/>
          </a:xfrm>
          <a:prstGeom prst="rect">
            <a:avLst/>
          </a:prstGeom>
          <a:noFill/>
          <a:ln w="9525">
            <a:noFill/>
            <a:miter lim="800000"/>
            <a:headEnd/>
            <a:tailEnd/>
          </a:ln>
        </p:spPr>
      </p:pic>
      <p:pic>
        <p:nvPicPr>
          <p:cNvPr id="10" name="Picture 10" descr="shiv3">
            <a:hlinkClick r:id="rId16"/>
          </p:cNvPr>
          <p:cNvPicPr>
            <a:picLocks noChangeAspect="1" noChangeArrowheads="1" noCrop="1"/>
          </p:cNvPicPr>
          <p:nvPr/>
        </p:nvPicPr>
        <p:blipFill>
          <a:blip r:embed="rId18"/>
          <a:srcRect/>
          <a:stretch>
            <a:fillRect/>
          </a:stretch>
        </p:blipFill>
        <p:spPr bwMode="auto">
          <a:xfrm>
            <a:off x="4708525" y="4495800"/>
            <a:ext cx="1806575" cy="2136775"/>
          </a:xfrm>
          <a:prstGeom prst="rect">
            <a:avLst/>
          </a:prstGeom>
          <a:noFill/>
          <a:ln w="9525">
            <a:noFill/>
            <a:miter lim="800000"/>
            <a:headEnd/>
            <a:tailEnd/>
          </a:ln>
        </p:spPr>
      </p:pic>
      <p:pic>
        <p:nvPicPr>
          <p:cNvPr id="11" name="Picture 11" descr="vv">
            <a:hlinkClick r:id="rId19"/>
          </p:cNvPr>
          <p:cNvPicPr>
            <a:picLocks noChangeAspect="1" noChangeArrowheads="1"/>
          </p:cNvPicPr>
          <p:nvPr/>
        </p:nvPicPr>
        <p:blipFill>
          <a:blip r:embed="rId20"/>
          <a:srcRect/>
          <a:stretch>
            <a:fillRect/>
          </a:stretch>
        </p:blipFill>
        <p:spPr bwMode="auto">
          <a:xfrm>
            <a:off x="6934200" y="4495800"/>
            <a:ext cx="1771650" cy="2136775"/>
          </a:xfrm>
          <a:prstGeom prst="rect">
            <a:avLst/>
          </a:prstGeom>
          <a:noFill/>
          <a:ln w="9525">
            <a:noFill/>
            <a:miter lim="800000"/>
            <a:headEnd/>
            <a:tailEnd/>
          </a:ln>
        </p:spPr>
      </p:pic>
      <p:sp>
        <p:nvSpPr>
          <p:cNvPr id="12" name="Rectangle 12"/>
          <p:cNvSpPr>
            <a:spLocks noChangeArrowheads="1"/>
          </p:cNvSpPr>
          <p:nvPr/>
        </p:nvSpPr>
        <p:spPr bwMode="auto">
          <a:xfrm>
            <a:off x="1981200" y="2286000"/>
            <a:ext cx="5105400" cy="233203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20000"/>
              </a:spcBef>
              <a:defRPr/>
            </a:pPr>
            <a:r>
              <a:rPr lang="en-US" sz="3200" b="1">
                <a:solidFill>
                  <a:schemeClr val="tx2"/>
                </a:solidFill>
                <a:latin typeface="Tempus Sans ITC" pitchFamily="82" charset="0"/>
              </a:rPr>
              <a:t>All these deities are but</a:t>
            </a:r>
          </a:p>
          <a:p>
            <a:pPr algn="ctr">
              <a:spcBef>
                <a:spcPct val="20000"/>
              </a:spcBef>
              <a:defRPr/>
            </a:pPr>
            <a:r>
              <a:rPr lang="en-US" sz="3200" b="1">
                <a:solidFill>
                  <a:schemeClr val="tx2"/>
                </a:solidFill>
                <a:latin typeface="Tempus Sans ITC" pitchFamily="82" charset="0"/>
              </a:rPr>
              <a:t>Manifest forms (attributes</a:t>
            </a:r>
          </a:p>
          <a:p>
            <a:pPr algn="ctr">
              <a:spcBef>
                <a:spcPct val="20000"/>
              </a:spcBef>
              <a:defRPr/>
            </a:pPr>
            <a:r>
              <a:rPr lang="en-US" sz="3200" b="1">
                <a:solidFill>
                  <a:schemeClr val="tx2"/>
                </a:solidFill>
                <a:latin typeface="Tempus Sans ITC" pitchFamily="82" charset="0"/>
              </a:rPr>
              <a:t>and functions) of the</a:t>
            </a:r>
          </a:p>
          <a:p>
            <a:pPr algn="ctr">
              <a:spcBef>
                <a:spcPct val="20000"/>
              </a:spcBef>
              <a:defRPr/>
            </a:pPr>
            <a:r>
              <a:rPr lang="en-US" sz="3200" b="1">
                <a:solidFill>
                  <a:schemeClr val="tx2"/>
                </a:solidFill>
                <a:latin typeface="Tempus Sans ITC" pitchFamily="82" charset="0"/>
              </a:rPr>
              <a:t>impersonal Brahman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499"/>
                                          </p:stCondLst>
                                        </p:cTn>
                                        <p:tgtEl>
                                          <p:spTgt spid="3"/>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nodeType="afterEffect">
                                  <p:stCondLst>
                                    <p:cond delay="0"/>
                                  </p:stCondLst>
                                  <p:childTnLst>
                                    <p:set>
                                      <p:cBhvr>
                                        <p:cTn id="16" dur="1" fill="hold">
                                          <p:stCondLst>
                                            <p:cond delay="499"/>
                                          </p:stCondLst>
                                        </p:cTn>
                                        <p:tgtEl>
                                          <p:spTgt spid="4"/>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499"/>
                                          </p:stCondLst>
                                        </p:cTn>
                                        <p:tgtEl>
                                          <p:spTgt spid="6"/>
                                        </p:tgtEl>
                                        <p:attrNameLst>
                                          <p:attrName>style.visibility</p:attrName>
                                        </p:attrNameLst>
                                      </p:cBhvr>
                                      <p:to>
                                        <p:strVal val="visible"/>
                                      </p:to>
                                    </p:set>
                                  </p:childTnLst>
                                </p:cTn>
                              </p:par>
                            </p:childTnLst>
                          </p:cTn>
                        </p:par>
                        <p:par>
                          <p:cTn id="20" fill="hold">
                            <p:stCondLst>
                              <p:cond delay="2500"/>
                            </p:stCondLst>
                            <p:childTnLst>
                              <p:par>
                                <p:cTn id="21" presetID="1" presetClass="entr" presetSubtype="0" fill="hold" nodeType="after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par>
                          <p:cTn id="23" fill="hold">
                            <p:stCondLst>
                              <p:cond delay="3000"/>
                            </p:stCondLst>
                            <p:childTnLst>
                              <p:par>
                                <p:cTn id="24" presetID="1" presetClass="entr" presetSubtype="0" fill="hold" nodeType="afterEffect">
                                  <p:stCondLst>
                                    <p:cond delay="0"/>
                                  </p:stCondLst>
                                  <p:childTnLst>
                                    <p:set>
                                      <p:cBhvr>
                                        <p:cTn id="25" dur="1" fill="hold">
                                          <p:stCondLst>
                                            <p:cond delay="499"/>
                                          </p:stCondLst>
                                        </p:cTn>
                                        <p:tgtEl>
                                          <p:spTgt spid="11"/>
                                        </p:tgtEl>
                                        <p:attrNameLst>
                                          <p:attrName>style.visibility</p:attrName>
                                        </p:attrNameLst>
                                      </p:cBhvr>
                                      <p:to>
                                        <p:strVal val="visible"/>
                                      </p:to>
                                    </p:set>
                                  </p:childTnLst>
                                </p:cTn>
                              </p:par>
                            </p:childTnLst>
                          </p:cTn>
                        </p:par>
                        <p:par>
                          <p:cTn id="26" fill="hold">
                            <p:stCondLst>
                              <p:cond delay="3500"/>
                            </p:stCondLst>
                            <p:childTnLst>
                              <p:par>
                                <p:cTn id="27" presetID="1" presetClass="entr" presetSubtype="0" fill="hold" nodeType="afterEffect">
                                  <p:stCondLst>
                                    <p:cond delay="0"/>
                                  </p:stCondLst>
                                  <p:childTnLst>
                                    <p:set>
                                      <p:cBhvr>
                                        <p:cTn id="28" dur="1" fill="hold">
                                          <p:stCondLst>
                                            <p:cond delay="499"/>
                                          </p:stCondLst>
                                        </p:cTn>
                                        <p:tgtEl>
                                          <p:spTgt spid="10"/>
                                        </p:tgtEl>
                                        <p:attrNameLst>
                                          <p:attrName>style.visibility</p:attrName>
                                        </p:attrNameLst>
                                      </p:cBhvr>
                                      <p:to>
                                        <p:strVal val="visible"/>
                                      </p:to>
                                    </p:set>
                                  </p:childTnLst>
                                </p:cTn>
                              </p:par>
                            </p:childTnLst>
                          </p:cTn>
                        </p:par>
                        <p:par>
                          <p:cTn id="29" fill="hold">
                            <p:stCondLst>
                              <p:cond delay="4000"/>
                            </p:stCondLst>
                            <p:childTnLst>
                              <p:par>
                                <p:cTn id="30" presetID="1" presetClass="entr" presetSubtype="0" fill="hold" nodeType="afterEffect">
                                  <p:stCondLst>
                                    <p:cond delay="0"/>
                                  </p:stCondLst>
                                  <p:childTnLst>
                                    <p:set>
                                      <p:cBhvr>
                                        <p:cTn id="31" dur="1" fill="hold">
                                          <p:stCondLst>
                                            <p:cond delay="499"/>
                                          </p:stCondLst>
                                        </p:cTn>
                                        <p:tgtEl>
                                          <p:spTgt spid="9"/>
                                        </p:tgtEl>
                                        <p:attrNameLst>
                                          <p:attrName>style.visibility</p:attrName>
                                        </p:attrNameLst>
                                      </p:cBhvr>
                                      <p:to>
                                        <p:strVal val="visible"/>
                                      </p:to>
                                    </p:set>
                                  </p:childTnLst>
                                </p:cTn>
                              </p:par>
                            </p:childTnLst>
                          </p:cTn>
                        </p:par>
                        <p:par>
                          <p:cTn id="32" fill="hold">
                            <p:stCondLst>
                              <p:cond delay="4500"/>
                            </p:stCondLst>
                            <p:childTnLst>
                              <p:par>
                                <p:cTn id="33" presetID="1" presetClass="entr" presetSubtype="0" fill="hold" nodeType="afterEffect">
                                  <p:stCondLst>
                                    <p:cond delay="0"/>
                                  </p:stCondLst>
                                  <p:childTnLst>
                                    <p:set>
                                      <p:cBhvr>
                                        <p:cTn id="34" dur="1" fill="hold">
                                          <p:stCondLst>
                                            <p:cond delay="499"/>
                                          </p:stCondLst>
                                        </p:cTn>
                                        <p:tgtEl>
                                          <p:spTgt spid="8"/>
                                        </p:tgtEl>
                                        <p:attrNameLst>
                                          <p:attrName>style.visibility</p:attrName>
                                        </p:attrNameLst>
                                      </p:cBhvr>
                                      <p:to>
                                        <p:strVal val="visible"/>
                                      </p:to>
                                    </p:set>
                                  </p:childTnLst>
                                </p:cTn>
                              </p:par>
                            </p:childTnLst>
                          </p:cTn>
                        </p:par>
                        <p:par>
                          <p:cTn id="35" fill="hold">
                            <p:stCondLst>
                              <p:cond delay="5000"/>
                            </p:stCondLst>
                            <p:childTnLst>
                              <p:par>
                                <p:cTn id="36" presetID="1" presetClass="entr" presetSubtype="0" fill="hold" nodeType="afterEffect">
                                  <p:stCondLst>
                                    <p:cond delay="0"/>
                                  </p:stCondLst>
                                  <p:childTnLst>
                                    <p:set>
                                      <p:cBhvr>
                                        <p:cTn id="37"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heme/theme1.xml><?xml version="1.0" encoding="utf-8"?>
<a:theme xmlns:a="http://schemas.openxmlformats.org/drawingml/2006/main" name="ind_3688_slide">
  <a:themeElements>
    <a:clrScheme name="e6e6fa_lavender 1">
      <a:dk1>
        <a:srgbClr val="000000"/>
      </a:dk1>
      <a:lt1>
        <a:srgbClr val="E6E6FA"/>
      </a:lt1>
      <a:dk2>
        <a:srgbClr val="000000"/>
      </a:dk2>
      <a:lt2>
        <a:srgbClr val="969696"/>
      </a:lt2>
      <a:accent1>
        <a:srgbClr val="9492EF"/>
      </a:accent1>
      <a:accent2>
        <a:srgbClr val="63D2F8"/>
      </a:accent2>
      <a:accent3>
        <a:srgbClr val="F0F0FC"/>
      </a:accent3>
      <a:accent4>
        <a:srgbClr val="000000"/>
      </a:accent4>
      <a:accent5>
        <a:srgbClr val="C8C7F6"/>
      </a:accent5>
      <a:accent6>
        <a:srgbClr val="59BEE1"/>
      </a:accent6>
      <a:hlink>
        <a:srgbClr val="2120AD"/>
      </a:hlink>
      <a:folHlink>
        <a:srgbClr val="292C6B"/>
      </a:folHlink>
    </a:clrScheme>
    <a:fontScheme name="e6e6fa_laven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6e6fa_lavender 1">
        <a:dk1>
          <a:srgbClr val="000000"/>
        </a:dk1>
        <a:lt1>
          <a:srgbClr val="E6E6FA"/>
        </a:lt1>
        <a:dk2>
          <a:srgbClr val="000000"/>
        </a:dk2>
        <a:lt2>
          <a:srgbClr val="969696"/>
        </a:lt2>
        <a:accent1>
          <a:srgbClr val="9492EF"/>
        </a:accent1>
        <a:accent2>
          <a:srgbClr val="63D2F8"/>
        </a:accent2>
        <a:accent3>
          <a:srgbClr val="F0F0FC"/>
        </a:accent3>
        <a:accent4>
          <a:srgbClr val="000000"/>
        </a:accent4>
        <a:accent5>
          <a:srgbClr val="C8C7F6"/>
        </a:accent5>
        <a:accent6>
          <a:srgbClr val="59BEE1"/>
        </a:accent6>
        <a:hlink>
          <a:srgbClr val="2120AD"/>
        </a:hlink>
        <a:folHlink>
          <a:srgbClr val="292C6B"/>
        </a:folHlink>
      </a:clrScheme>
      <a:clrMap bg1="lt1" tx1="dk1" bg2="lt2" tx2="dk2" accent1="accent1" accent2="accent2" accent3="accent3" accent4="accent4" accent5="accent5" accent6="accent6" hlink="hlink" folHlink="folHlink"/>
    </a:extraClrScheme>
    <a:extraClrScheme>
      <a:clrScheme name="e6e6fa_lavender 2">
        <a:dk1>
          <a:srgbClr val="000000"/>
        </a:dk1>
        <a:lt1>
          <a:srgbClr val="E6E6FA"/>
        </a:lt1>
        <a:dk2>
          <a:srgbClr val="000000"/>
        </a:dk2>
        <a:lt2>
          <a:srgbClr val="969696"/>
        </a:lt2>
        <a:accent1>
          <a:srgbClr val="8181FF"/>
        </a:accent1>
        <a:accent2>
          <a:srgbClr val="81C0FF"/>
        </a:accent2>
        <a:accent3>
          <a:srgbClr val="F0F0FC"/>
        </a:accent3>
        <a:accent4>
          <a:srgbClr val="000000"/>
        </a:accent4>
        <a:accent5>
          <a:srgbClr val="C1C1FF"/>
        </a:accent5>
        <a:accent6>
          <a:srgbClr val="74AEE7"/>
        </a:accent6>
        <a:hlink>
          <a:srgbClr val="C54DFF"/>
        </a:hlink>
        <a:folHlink>
          <a:srgbClr val="228AA7"/>
        </a:folHlink>
      </a:clrScheme>
      <a:clrMap bg1="lt1" tx1="dk1" bg2="lt2" tx2="dk2" accent1="accent1" accent2="accent2" accent3="accent3" accent4="accent4" accent5="accent5" accent6="accent6" hlink="hlink" folHlink="folHlink"/>
    </a:extraClrScheme>
    <a:extraClrScheme>
      <a:clrScheme name="e6e6fa_lavender 3">
        <a:dk1>
          <a:srgbClr val="000000"/>
        </a:dk1>
        <a:lt1>
          <a:srgbClr val="E6E6FA"/>
        </a:lt1>
        <a:dk2>
          <a:srgbClr val="000000"/>
        </a:dk2>
        <a:lt2>
          <a:srgbClr val="969696"/>
        </a:lt2>
        <a:accent1>
          <a:srgbClr val="FFE667"/>
        </a:accent1>
        <a:accent2>
          <a:srgbClr val="E5CA7C"/>
        </a:accent2>
        <a:accent3>
          <a:srgbClr val="F0F0FC"/>
        </a:accent3>
        <a:accent4>
          <a:srgbClr val="000000"/>
        </a:accent4>
        <a:accent5>
          <a:srgbClr val="FFF0B8"/>
        </a:accent5>
        <a:accent6>
          <a:srgbClr val="CFB770"/>
        </a:accent6>
        <a:hlink>
          <a:srgbClr val="FF8C19"/>
        </a:hlink>
        <a:folHlink>
          <a:srgbClr val="191DFF"/>
        </a:folHlink>
      </a:clrScheme>
      <a:clrMap bg1="lt1" tx1="dk1" bg2="lt2" tx2="dk2" accent1="accent1" accent2="accent2" accent3="accent3" accent4="accent4" accent5="accent5" accent6="accent6" hlink="hlink" folHlink="folHlink"/>
    </a:extraClrScheme>
    <a:extraClrScheme>
      <a:clrScheme name="e6e6fa_lavender 4">
        <a:dk1>
          <a:srgbClr val="000000"/>
        </a:dk1>
        <a:lt1>
          <a:srgbClr val="E6E6FA"/>
        </a:lt1>
        <a:dk2>
          <a:srgbClr val="000000"/>
        </a:dk2>
        <a:lt2>
          <a:srgbClr val="969696"/>
        </a:lt2>
        <a:accent1>
          <a:srgbClr val="A1E170"/>
        </a:accent1>
        <a:accent2>
          <a:srgbClr val="DEC468"/>
        </a:accent2>
        <a:accent3>
          <a:srgbClr val="F0F0FC"/>
        </a:accent3>
        <a:accent4>
          <a:srgbClr val="000000"/>
        </a:accent4>
        <a:accent5>
          <a:srgbClr val="CDEEBB"/>
        </a:accent5>
        <a:accent6>
          <a:srgbClr val="C9B15E"/>
        </a:accent6>
        <a:hlink>
          <a:srgbClr val="5F5FDD"/>
        </a:hlink>
        <a:folHlink>
          <a:srgbClr val="DC4C66"/>
        </a:folHlink>
      </a:clrScheme>
      <a:clrMap bg1="lt1" tx1="dk1" bg2="lt2" tx2="dk2" accent1="accent1" accent2="accent2" accent3="accent3" accent4="accent4" accent5="accent5" accent6="accent6" hlink="hlink" folHlink="folHlink"/>
    </a:extraClrScheme>
    <a:extraClrScheme>
      <a:clrScheme name="e6e6fa_lavender 5">
        <a:dk1>
          <a:srgbClr val="000000"/>
        </a:dk1>
        <a:lt1>
          <a:srgbClr val="FFFFFF"/>
        </a:lt1>
        <a:dk2>
          <a:srgbClr val="000000"/>
        </a:dk2>
        <a:lt2>
          <a:srgbClr val="808080"/>
        </a:lt2>
        <a:accent1>
          <a:srgbClr val="9492EF"/>
        </a:accent1>
        <a:accent2>
          <a:srgbClr val="63D2F8"/>
        </a:accent2>
        <a:accent3>
          <a:srgbClr val="FFFFFF"/>
        </a:accent3>
        <a:accent4>
          <a:srgbClr val="000000"/>
        </a:accent4>
        <a:accent5>
          <a:srgbClr val="C8C7F6"/>
        </a:accent5>
        <a:accent6>
          <a:srgbClr val="59BEE1"/>
        </a:accent6>
        <a:hlink>
          <a:srgbClr val="2120AD"/>
        </a:hlink>
        <a:folHlink>
          <a:srgbClr val="292C6B"/>
        </a:folHlink>
      </a:clrScheme>
      <a:clrMap bg1="lt1" tx1="dk1" bg2="lt2" tx2="dk2" accent1="accent1" accent2="accent2" accent3="accent3" accent4="accent4" accent5="accent5" accent6="accent6" hlink="hlink" folHlink="folHlink"/>
    </a:extraClrScheme>
    <a:extraClrScheme>
      <a:clrScheme name="e6e6fa_lavender 6">
        <a:dk1>
          <a:srgbClr val="000000"/>
        </a:dk1>
        <a:lt1>
          <a:srgbClr val="FFFFFF"/>
        </a:lt1>
        <a:dk2>
          <a:srgbClr val="000000"/>
        </a:dk2>
        <a:lt2>
          <a:srgbClr val="808080"/>
        </a:lt2>
        <a:accent1>
          <a:srgbClr val="8181FF"/>
        </a:accent1>
        <a:accent2>
          <a:srgbClr val="81C0FF"/>
        </a:accent2>
        <a:accent3>
          <a:srgbClr val="FFFFFF"/>
        </a:accent3>
        <a:accent4>
          <a:srgbClr val="000000"/>
        </a:accent4>
        <a:accent5>
          <a:srgbClr val="C1C1FF"/>
        </a:accent5>
        <a:accent6>
          <a:srgbClr val="74AEE7"/>
        </a:accent6>
        <a:hlink>
          <a:srgbClr val="C54DFF"/>
        </a:hlink>
        <a:folHlink>
          <a:srgbClr val="228AA7"/>
        </a:folHlink>
      </a:clrScheme>
      <a:clrMap bg1="lt1" tx1="dk1" bg2="lt2" tx2="dk2" accent1="accent1" accent2="accent2" accent3="accent3" accent4="accent4" accent5="accent5" accent6="accent6" hlink="hlink" folHlink="folHlink"/>
    </a:extraClrScheme>
    <a:extraClrScheme>
      <a:clrScheme name="e6e6fa_lavender 7">
        <a:dk1>
          <a:srgbClr val="000000"/>
        </a:dk1>
        <a:lt1>
          <a:srgbClr val="FFFFFF"/>
        </a:lt1>
        <a:dk2>
          <a:srgbClr val="000000"/>
        </a:dk2>
        <a:lt2>
          <a:srgbClr val="808080"/>
        </a:lt2>
        <a:accent1>
          <a:srgbClr val="FFE667"/>
        </a:accent1>
        <a:accent2>
          <a:srgbClr val="E5CA7C"/>
        </a:accent2>
        <a:accent3>
          <a:srgbClr val="FFFFFF"/>
        </a:accent3>
        <a:accent4>
          <a:srgbClr val="000000"/>
        </a:accent4>
        <a:accent5>
          <a:srgbClr val="FFF0B8"/>
        </a:accent5>
        <a:accent6>
          <a:srgbClr val="CFB770"/>
        </a:accent6>
        <a:hlink>
          <a:srgbClr val="FF8C19"/>
        </a:hlink>
        <a:folHlink>
          <a:srgbClr val="191DFF"/>
        </a:folHlink>
      </a:clrScheme>
      <a:clrMap bg1="lt1" tx1="dk1" bg2="lt2" tx2="dk2" accent1="accent1" accent2="accent2" accent3="accent3" accent4="accent4" accent5="accent5" accent6="accent6" hlink="hlink" folHlink="folHlink"/>
    </a:extraClrScheme>
    <a:extraClrScheme>
      <a:clrScheme name="e6e6fa_lavender 8">
        <a:dk1>
          <a:srgbClr val="000000"/>
        </a:dk1>
        <a:lt1>
          <a:srgbClr val="FFFFFF"/>
        </a:lt1>
        <a:dk2>
          <a:srgbClr val="000000"/>
        </a:dk2>
        <a:lt2>
          <a:srgbClr val="808080"/>
        </a:lt2>
        <a:accent1>
          <a:srgbClr val="A1E170"/>
        </a:accent1>
        <a:accent2>
          <a:srgbClr val="DEC468"/>
        </a:accent2>
        <a:accent3>
          <a:srgbClr val="FFFFFF"/>
        </a:accent3>
        <a:accent4>
          <a:srgbClr val="000000"/>
        </a:accent4>
        <a:accent5>
          <a:srgbClr val="CDEEBB"/>
        </a:accent5>
        <a:accent6>
          <a:srgbClr val="C9B15E"/>
        </a:accent6>
        <a:hlink>
          <a:srgbClr val="5F5FDD"/>
        </a:hlink>
        <a:folHlink>
          <a:srgbClr val="DC4C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hindu template</Template>
  <TotalTime>644</TotalTime>
  <Words>1185</Words>
  <Application>Microsoft Office PowerPoint</Application>
  <PresentationFormat>On-screen Show (4:3)</PresentationFormat>
  <Paragraphs>143</Paragraphs>
  <Slides>25</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Prakrta</vt:lpstr>
      <vt:lpstr>Arial Black</vt:lpstr>
      <vt:lpstr>Algerian</vt:lpstr>
      <vt:lpstr>Tempus Sans ITC</vt:lpstr>
      <vt:lpstr>Samarkan</vt:lpstr>
      <vt:lpstr>Comic Sans MS</vt:lpstr>
      <vt:lpstr>Wingdings</vt:lpstr>
      <vt:lpstr>ind_3688_slide</vt:lpstr>
      <vt:lpstr>Hinduism</vt:lpstr>
      <vt:lpstr>World Population </vt:lpstr>
      <vt:lpstr>origins</vt:lpstr>
      <vt:lpstr>Founder of Hinduism?</vt:lpstr>
      <vt:lpstr>Sacred texts</vt:lpstr>
      <vt:lpstr>Question from your reading: </vt:lpstr>
      <vt:lpstr>Major beliefs</vt:lpstr>
      <vt:lpstr>Slide 8</vt:lpstr>
      <vt:lpstr>Slide 9</vt:lpstr>
      <vt:lpstr>Slide 10</vt:lpstr>
      <vt:lpstr>Slide 11</vt:lpstr>
      <vt:lpstr>How do Hindus achieve Moksha</vt:lpstr>
      <vt:lpstr>Question from your reading: </vt:lpstr>
      <vt:lpstr>Everyday practices</vt:lpstr>
      <vt:lpstr>Diwali</vt:lpstr>
      <vt:lpstr>Dharma or Daily Duties</vt:lpstr>
      <vt:lpstr>Question from your reading: </vt:lpstr>
      <vt:lpstr>Slide 18</vt:lpstr>
      <vt:lpstr>Slide 19</vt:lpstr>
      <vt:lpstr>Untouchables (Dalits) of India</vt:lpstr>
      <vt:lpstr>Question from your reading: </vt:lpstr>
      <vt:lpstr>Slide 22</vt:lpstr>
      <vt:lpstr>Place of worship</vt:lpstr>
      <vt:lpstr>Home Shrines</vt:lpstr>
      <vt:lpstr>Religious Divisions</vt:lpstr>
    </vt:vector>
  </TitlesOfParts>
  <Company>misd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rineycin</dc:creator>
  <cp:lastModifiedBy>e200303702</cp:lastModifiedBy>
  <cp:revision>61</cp:revision>
  <dcterms:created xsi:type="dcterms:W3CDTF">2008-10-27T13:46:06Z</dcterms:created>
  <dcterms:modified xsi:type="dcterms:W3CDTF">2009-08-19T20:22:58Z</dcterms:modified>
</cp:coreProperties>
</file>