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88" r:id="rId6"/>
    <p:sldId id="260" r:id="rId7"/>
    <p:sldId id="278" r:id="rId8"/>
    <p:sldId id="279" r:id="rId9"/>
    <p:sldId id="282" r:id="rId10"/>
    <p:sldId id="283" r:id="rId11"/>
    <p:sldId id="290" r:id="rId12"/>
    <p:sldId id="284" r:id="rId13"/>
    <p:sldId id="285" r:id="rId14"/>
    <p:sldId id="262" r:id="rId15"/>
    <p:sldId id="286" r:id="rId16"/>
    <p:sldId id="263" r:id="rId17"/>
    <p:sldId id="265" r:id="rId18"/>
    <p:sldId id="272" r:id="rId19"/>
    <p:sldId id="264" r:id="rId20"/>
    <p:sldId id="292" r:id="rId21"/>
    <p:sldId id="291" r:id="rId22"/>
    <p:sldId id="293" r:id="rId23"/>
    <p:sldId id="266" r:id="rId24"/>
    <p:sldId id="287" r:id="rId25"/>
    <p:sldId id="269" r:id="rId26"/>
    <p:sldId id="268" r:id="rId27"/>
    <p:sldId id="289" r:id="rId28"/>
    <p:sldId id="271" r:id="rId29"/>
    <p:sldId id="280" r:id="rId30"/>
    <p:sldId id="281" r:id="rId31"/>
    <p:sldId id="276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240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79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8676-B65D-445B-A49F-21D8270D9EE6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8E8B-D582-46EC-9C97-D76A113E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3A98A-5168-403D-9C54-978B00E2DBFB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72209-EAAF-4BF8-82DD-7BCBE4D19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D554A-90F8-4146-828C-F29F01925CC0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54DE1-3EBD-4991-8AF7-D3B7F1393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9F8D1-B049-4196-87B3-498229EC35D6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4399A-6DAA-4F99-B34A-807418AF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3DC10-086A-4A70-AB27-9BE6334751E0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43AFA-3785-47E1-9020-B0642D134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D4015-98F6-49BD-9549-9E5105466619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0F384-0FD7-4A90-A4B8-346E2417C5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8D4E3-110B-4EC4-B1A3-78D001666DCF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2B0F8-38FF-4E17-948F-E83C969AD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A5149-9888-43C9-83BB-8B1DE89A8CB7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E5CC9-CBD4-4B51-B01F-88C847E58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C217-E8E3-4760-81D1-9E0EFFB44DFD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E0255-CA4E-462A-9D1B-782B3B7B6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9E546-6E5A-4EE9-B1F5-DECDEF025DCD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E78B4-9403-48F9-9A90-6163ED6F9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4F3EA-8AD8-4BC8-B90A-584F5E37A36E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7F493-DA8D-4E86-B349-CB975C1A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B64A7142-400C-4E42-8432-6044A087AA9E}" type="datetimeFigureOut">
              <a:rPr lang="en-US"/>
              <a:pPr>
                <a:defRPr/>
              </a:pPr>
              <a:t>8/19/2009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01B72A52-753D-4F5A-8159-C66DCF48A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imgurl=http://www.comm.unt.edu/histofperf/Kama/LotusFlower.jpg&amp;imgrefurl=http://www.comm.unt.edu/histofperf/Kama/Introduction%20of%20%20Kama%20Sutra.htm&amp;h=450&amp;w=600&amp;sz=73&amp;tbnid=pTRl3XrPIFwJ::&amp;tbnh=101&amp;tbnw=135&amp;prev=/images?q=lotus+flower&amp;usg=__darmR-0UizI5O9hvTCdFfuG4UvE=&amp;sa=X&amp;oi=image_result&amp;resnum=1&amp;ct=image&amp;cd=1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eligionfacts.com/buddhism/deities/laughing_buddh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angha.net/messengers/Buddha3.jp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igionfacts.com/buddhism/deities/laughing_buddha.htm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lamnet.org.uk/re/images/buddhism6.jpg"/>
          <p:cNvPicPr>
            <a:picLocks noChangeAspect="1" noChangeArrowheads="1"/>
          </p:cNvPicPr>
          <p:nvPr/>
        </p:nvPicPr>
        <p:blipFill>
          <a:blip r:embed="rId2">
            <a:lum bright="52000" contrast="-5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9600" b="1" smtClean="0">
                <a:solidFill>
                  <a:srgbClr val="FF0066"/>
                </a:solidFill>
                <a:latin typeface="Pad Thai" pitchFamily="2" charset="0"/>
              </a:rPr>
              <a:t>Buddhism</a:t>
            </a:r>
          </a:p>
        </p:txBody>
      </p:sp>
      <p:pic>
        <p:nvPicPr>
          <p:cNvPr id="4100" name="Picture 2" descr="Wheel of Lif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2819400"/>
            <a:ext cx="4038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981200" y="1752600"/>
            <a:ext cx="6629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2"/>
              <a:defRPr/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cause of suffering is self-centered desire and attachments.</a:t>
            </a:r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42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Tanha</a:t>
            </a:r>
            <a:r>
              <a:rPr lang="en-US" sz="4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4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from your reading: 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572375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What is the term for a state of “Perfect Peace”?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71625" y="3352800"/>
            <a:ext cx="757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6000" kern="0" dirty="0">
                <a:solidFill>
                  <a:srgbClr val="FF0000"/>
                </a:solidFill>
                <a:latin typeface="Algerian" pitchFamily="82" charset="0"/>
              </a:rPr>
              <a:t>Nirvana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1676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1752600" y="17526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3"/>
              <a:defRPr/>
            </a:pP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solution is to eliminate desire and attachments. </a:t>
            </a:r>
            <a:b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</a:t>
            </a:r>
            <a:r>
              <a:rPr lang="en-US" sz="42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 = “extinction”</a:t>
            </a:r>
            <a:r>
              <a:rPr lang="en-US" sz="4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  <a:endParaRPr lang="en-US" sz="46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1676400" y="2286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1752600" y="1219200"/>
            <a:ext cx="7162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 startAt="4"/>
              <a:defRPr/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reach </a:t>
            </a:r>
            <a:r>
              <a:rPr lang="en-US" sz="3800" b="1" i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, one must follow the Eightfold Path. </a:t>
            </a:r>
            <a:endParaRPr lang="en-US" sz="4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56324" name="Picture 4" descr="EightfoldPath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12000" contrast="6000"/>
          </a:blip>
          <a:srcRect/>
          <a:stretch>
            <a:fillRect/>
          </a:stretch>
        </p:blipFill>
        <p:spPr>
          <a:xfrm>
            <a:off x="2971800" y="3200400"/>
            <a:ext cx="4648200" cy="322897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Major Beliefs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040688" cy="4525963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b="1" i="1" smtClean="0"/>
              <a:t>The Four Noble Truths </a:t>
            </a:r>
            <a:r>
              <a:rPr lang="en-US" sz="2400" smtClean="0"/>
              <a:t>Siddhartha's  philosophy of the nature of human suffering and its relation to desire is articulated by these four statements:</a:t>
            </a:r>
          </a:p>
          <a:p>
            <a:pPr marL="514350" indent="-514350" eaLnBrk="1" hangingPunct="1"/>
            <a:r>
              <a:rPr lang="en-US" sz="2800" b="1" smtClean="0"/>
              <a:t>Life is full of pain and suffering. </a:t>
            </a:r>
          </a:p>
          <a:p>
            <a:pPr marL="514350" indent="-514350" eaLnBrk="1" hangingPunct="1"/>
            <a:r>
              <a:rPr lang="en-US" sz="2800" b="1" smtClean="0"/>
              <a:t>Human desire causes this suffering. </a:t>
            </a:r>
          </a:p>
          <a:p>
            <a:pPr marL="514350" indent="-514350" eaLnBrk="1" hangingPunct="1"/>
            <a:r>
              <a:rPr lang="en-US" sz="2800" b="1" smtClean="0"/>
              <a:t>By putting an end to desire, humans can end suffering. </a:t>
            </a:r>
          </a:p>
          <a:p>
            <a:pPr marL="514350" indent="-514350" eaLnBrk="1" hangingPunct="1"/>
            <a:r>
              <a:rPr lang="en-US" sz="2800" b="1" smtClean="0"/>
              <a:t>Humans can end desire by following the Eightfold Path. 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7086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b="1">
                <a:solidFill>
                  <a:srgbClr val="663300"/>
                </a:solidFill>
                <a:latin typeface="Samarkan" pitchFamily="34" charset="0"/>
              </a:rPr>
              <a:t>Eightfold Path</a:t>
            </a: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181600" y="1219200"/>
            <a:ext cx="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1752600" y="2209800"/>
            <a:ext cx="70866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7200" b="1">
                <a:solidFill>
                  <a:srgbClr val="FF0000"/>
                </a:solidFill>
                <a:latin typeface="Comic Sans MS" pitchFamily="66" charset="0"/>
              </a:rPr>
              <a:t>Nirvana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209800" y="3719513"/>
            <a:ext cx="6400800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union with the ultimate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spiritual reality.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endParaRPr kumimoji="1" lang="en-US" sz="3200" b="1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Escape from the cycle of </a:t>
            </a:r>
            <a:b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kumimoji="1" 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  rebirth.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813800" cy="6324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 startAt="2"/>
            </a:pPr>
            <a:r>
              <a:rPr lang="en-US" b="1" i="1" smtClean="0"/>
              <a:t>The Eightfold Path</a:t>
            </a:r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6106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 b="1" i="1"/>
              <a:t>Wisdom</a:t>
            </a:r>
          </a:p>
          <a:p>
            <a:pPr marL="457200" indent="-457200">
              <a:spcBef>
                <a:spcPct val="50000"/>
              </a:spcBef>
              <a:buFontTx/>
              <a:buAutoNum type="arabicParenR"/>
            </a:pPr>
            <a:r>
              <a:rPr lang="en-US" b="1"/>
              <a:t>Right View – know the truth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2"/>
            </a:pPr>
            <a:r>
              <a:rPr lang="en-US" b="1"/>
              <a:t>Right Intention – resist self-centeredness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i="1"/>
              <a:t>Ethical Conduct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3"/>
            </a:pPr>
            <a:r>
              <a:rPr lang="en-US" b="1"/>
              <a:t>Right Speech – refrain from unkind, negative speech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4"/>
            </a:pPr>
            <a:r>
              <a:rPr lang="en-US" b="1"/>
              <a:t>Right Action – respect all life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5"/>
            </a:pPr>
            <a:r>
              <a:rPr lang="en-US" b="1"/>
              <a:t>Right Livelihood – work for the good of others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 b="1" i="1"/>
              <a:t>Mental Discipline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6"/>
            </a:pPr>
            <a:r>
              <a:rPr lang="en-US" b="1"/>
              <a:t>Right Effort – exert oneself in freeing the mind of evil (egocentric thought)</a:t>
            </a:r>
          </a:p>
          <a:p>
            <a:pPr marL="457200" indent="-457200">
              <a:spcBef>
                <a:spcPct val="50000"/>
              </a:spcBef>
              <a:buFontTx/>
              <a:buAutoNum type="arabicParenR" startAt="7"/>
            </a:pPr>
            <a:r>
              <a:rPr lang="en-US" b="1"/>
              <a:t>Right Awareness – elevate one’s thoughts beyond the haze of emotion and mood</a:t>
            </a:r>
          </a:p>
          <a:p>
            <a:pPr marL="457200" indent="-457200">
              <a:spcBef>
                <a:spcPct val="50000"/>
              </a:spcBef>
            </a:pPr>
            <a:r>
              <a:rPr lang="en-US" b="1"/>
              <a:t>8)	Right Meditation – practice the discipline of meditation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90000" cy="502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/>
              <a:t>3. Reincarnation</a:t>
            </a:r>
          </a:p>
          <a:p>
            <a:pPr eaLnBrk="1" hangingPunct="1"/>
            <a:r>
              <a:rPr lang="en-US" smtClean="0"/>
              <a:t>concept that one must go through many cycles of birth, living, and death</a:t>
            </a:r>
          </a:p>
          <a:p>
            <a:pPr eaLnBrk="1" hangingPunct="1"/>
            <a:r>
              <a:rPr lang="en-US" smtClean="0"/>
              <a:t> After many such cycles, if a person releases their attachment to desire and the self, they can attain </a:t>
            </a:r>
            <a:r>
              <a:rPr lang="en-US" b="1" smtClean="0"/>
              <a:t>Nirvana</a:t>
            </a:r>
            <a:r>
              <a:rPr lang="en-US" smtClean="0"/>
              <a:t>  - a state of liberation and freedom from suffering </a:t>
            </a:r>
          </a:p>
          <a:p>
            <a:pPr eaLnBrk="1" hangingPunct="1"/>
            <a:r>
              <a:rPr lang="en-US" smtClean="0"/>
              <a:t>Nirvana can be achieved from meditating and following the guiding principles of Buddhism, such as the Four Noble Truths, 8-fold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229600" cy="6019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i="1" smtClean="0"/>
              <a:t>4. Karma</a:t>
            </a:r>
            <a:r>
              <a:rPr lang="en-US" b="1" smtClean="0"/>
              <a:t> </a:t>
            </a:r>
            <a:r>
              <a:rPr lang="en-US" smtClean="0"/>
              <a:t>- the law that every cause has an effect, i.e., our actions have results. </a:t>
            </a:r>
            <a:r>
              <a:rPr lang="en-US" sz="2000" smtClean="0"/>
              <a:t>This explains a number of things: inequality in the world, why some are born handicapped and some gifted, why some live only a short life. Buddhists believe that our are past actions have an effect on who or what we are in our next life.</a:t>
            </a:r>
            <a:endParaRPr lang="en-US" sz="2000" b="1" smtClean="0"/>
          </a:p>
          <a:p>
            <a:pPr eaLnBrk="1" hangingPunct="1">
              <a:buFontTx/>
              <a:buNone/>
            </a:pPr>
            <a:r>
              <a:rPr lang="en-US" b="1" i="1" smtClean="0"/>
              <a:t>5. Caste System</a:t>
            </a:r>
            <a:r>
              <a:rPr lang="en-US" i="1" smtClean="0"/>
              <a:t> </a:t>
            </a:r>
            <a:r>
              <a:rPr lang="en-US" smtClean="0"/>
              <a:t>is rejected by Buddhists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Symbols of Buddhism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4419600"/>
          </a:xfrm>
        </p:spPr>
        <p:txBody>
          <a:bodyPr/>
          <a:lstStyle/>
          <a:p>
            <a:pPr eaLnBrk="1" hangingPunct="1"/>
            <a:r>
              <a:rPr lang="en-US" b="1" smtClean="0"/>
              <a:t>Wheel of Life:</a:t>
            </a:r>
            <a:r>
              <a:rPr lang="en-US" smtClean="0"/>
              <a:t> represents the endless cycle of life through </a:t>
            </a:r>
            <a:r>
              <a:rPr lang="en-US" b="1" smtClean="0"/>
              <a:t>reincarnation.  </a:t>
            </a:r>
            <a:r>
              <a:rPr lang="en-US" smtClean="0"/>
              <a:t>Each of its eight spokes represents one of the teachings of the</a:t>
            </a:r>
            <a:r>
              <a:rPr lang="en-US" b="1" smtClean="0"/>
              <a:t> </a:t>
            </a:r>
            <a:r>
              <a:rPr lang="en-US" smtClean="0"/>
              <a:t>Eightfold Path</a:t>
            </a:r>
            <a:r>
              <a:rPr lang="en-US" b="1" smtClean="0"/>
              <a:t>.</a:t>
            </a:r>
            <a:r>
              <a:rPr lang="en-US" smtClean="0"/>
              <a:t> </a:t>
            </a:r>
          </a:p>
          <a:p>
            <a:pPr eaLnBrk="1" hangingPunct="1"/>
            <a:r>
              <a:rPr lang="en-US" b="1" smtClean="0"/>
              <a:t>Lotus Flower:</a:t>
            </a:r>
            <a:r>
              <a:rPr lang="en-US" smtClean="0"/>
              <a:t> symbolizes purity and divine birth. </a:t>
            </a:r>
            <a:r>
              <a:rPr lang="en-US" sz="2400" smtClean="0"/>
              <a:t>The different color lotus flowers have specific meanings: for example, the red lotus signifies the qualities of the heart while the purple lotus is the mystic lotus. </a:t>
            </a:r>
          </a:p>
          <a:p>
            <a:pPr eaLnBrk="1" hangingPunct="1"/>
            <a:endParaRPr lang="en-US" smtClean="0"/>
          </a:p>
        </p:txBody>
      </p:sp>
      <p:pic>
        <p:nvPicPr>
          <p:cNvPr id="22532" name="Picture 2" descr="Wheel of Lif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" descr="http://www.comm.unt.edu/histofperf/Kama/Introduction%20of%20%20Kama%20Sutra.htm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5029200"/>
            <a:ext cx="21383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World Population</a:t>
            </a:r>
          </a:p>
        </p:txBody>
      </p:sp>
      <p:sp>
        <p:nvSpPr>
          <p:cNvPr id="5123" name="Content Placeholder 6"/>
          <p:cNvSpPr>
            <a:spLocks noGrp="1"/>
          </p:cNvSpPr>
          <p:nvPr>
            <p:ph idx="1"/>
          </p:nvPr>
        </p:nvSpPr>
        <p:spPr>
          <a:xfrm>
            <a:off x="304800" y="1219200"/>
            <a:ext cx="4572000" cy="1600200"/>
          </a:xfrm>
        </p:spPr>
        <p:txBody>
          <a:bodyPr/>
          <a:lstStyle/>
          <a:p>
            <a:pPr lvl="3" eaLnBrk="1" hangingPunct="1">
              <a:buFontTx/>
              <a:buNone/>
            </a:pPr>
            <a:r>
              <a:rPr lang="en-US" sz="4000" smtClean="0"/>
              <a:t>appx. 376 m</a:t>
            </a:r>
          </a:p>
          <a:p>
            <a:pPr lvl="3" eaLnBrk="1" hangingPunct="1">
              <a:buFontTx/>
              <a:buNone/>
            </a:pPr>
            <a:r>
              <a:rPr lang="en-US" sz="4000" smtClean="0"/>
              <a:t> ** 4</a:t>
            </a:r>
            <a:r>
              <a:rPr lang="en-US" sz="4000" baseline="30000" smtClean="0"/>
              <a:t>th</a:t>
            </a:r>
            <a:r>
              <a:rPr lang="en-US" sz="4000" smtClean="0"/>
              <a:t> largest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172200" y="609600"/>
          <a:ext cx="2286000" cy="4053840"/>
        </p:xfrm>
        <a:graphic>
          <a:graphicData uri="http://schemas.openxmlformats.org/drawingml/2006/table">
            <a:tbl>
              <a:tblPr/>
              <a:tblGrid>
                <a:gridCol w="1143000"/>
                <a:gridCol w="1143000"/>
              </a:tblGrid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Country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Thailand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95%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Cambodia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Myanmar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88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Bhutan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Sri Lanka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Tibet *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Laos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Vietnam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Japan **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Macau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45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  <a:tr h="337820">
                <a:tc>
                  <a:txBody>
                    <a:bodyPr/>
                    <a:lstStyle/>
                    <a:p>
                      <a:r>
                        <a:rPr lang="en-US" dirty="0"/>
                        <a:t>Taiwan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43</a:t>
                      </a:r>
                    </a:p>
                  </a:txBody>
                  <a:tcPr marL="28575" marR="28575" marT="28575" marB="2857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FFC1"/>
                    </a:solidFill>
                  </a:tcPr>
                </a:tc>
              </a:tr>
            </a:tbl>
          </a:graphicData>
        </a:graphic>
      </p:graphicFrame>
      <p:sp>
        <p:nvSpPr>
          <p:cNvPr id="5149" name="Rectangle 1"/>
          <p:cNvSpPr>
            <a:spLocks noChangeArrowheads="1"/>
          </p:cNvSpPr>
          <p:nvPr/>
        </p:nvSpPr>
        <p:spPr bwMode="auto">
          <a:xfrm>
            <a:off x="5105400" y="4800600"/>
            <a:ext cx="3886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000" b="1"/>
              <a:t>The Largest Buddhist Communities</a:t>
            </a:r>
          </a:p>
          <a:p>
            <a:pPr algn="ctr" eaLnBrk="0" hangingPunct="0"/>
            <a:r>
              <a:rPr lang="en-US" sz="900"/>
              <a:t/>
            </a:r>
            <a:br>
              <a:rPr lang="en-US" sz="900"/>
            </a:br>
            <a:endParaRPr lang="en-US" sz="1300" b="1"/>
          </a:p>
          <a:p>
            <a:pPr algn="ctr" eaLnBrk="0" hangingPunct="0"/>
            <a:r>
              <a:rPr lang="en-US" b="1"/>
              <a:t>Top 10 Countries with the</a:t>
            </a:r>
            <a:br>
              <a:rPr lang="en-US" b="1"/>
            </a:br>
            <a:r>
              <a:rPr lang="en-US" b="1"/>
              <a:t>Highest Proportion of Buddhists</a:t>
            </a:r>
          </a:p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75" y="-2206625"/>
            <a:ext cx="4762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228600" y="1447800"/>
            <a:ext cx="3821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Algerian" pitchFamily="82" charset="0"/>
              </a:rPr>
              <a:t>An Example of a </a:t>
            </a:r>
          </a:p>
          <a:p>
            <a:pPr algn="ctr"/>
            <a:r>
              <a:rPr lang="en-US" sz="3200" b="1">
                <a:latin typeface="Algerian" pitchFamily="82" charset="0"/>
              </a:rPr>
              <a:t>Wheel of Life</a:t>
            </a:r>
            <a:endParaRPr lang="en-US" sz="3200">
              <a:latin typeface="Algerian" pitchFamily="82" charset="0"/>
            </a:endParaRPr>
          </a:p>
        </p:txBody>
      </p:sp>
      <p:pic>
        <p:nvPicPr>
          <p:cNvPr id="23556" name="Picture 2" descr="http://rds.yahoo.com/_ylt=A0WTb_m9YYpJ4.gA8_2jzbkF/SIG=132fjcouc/EXP=1233892157/**http%3A/images.exoticindiaart.com/buddha/bhavachakra_the_wheel_of_life_to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52400"/>
            <a:ext cx="50673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75" y="-2206625"/>
            <a:ext cx="4762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4" descr="http://rds.yahoo.com/_ylt=A0WTbx8gYYpJOCcAWZCjzbkF/SIG=12lfqh8m9/EXP=1233892000/**http%3A/blog.hazaad.com/wp-content/images/_427px-Wheel_life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04800"/>
            <a:ext cx="4279900" cy="600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228600" y="1447800"/>
            <a:ext cx="3821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Algerian" pitchFamily="82" charset="0"/>
              </a:rPr>
              <a:t>An Example of a </a:t>
            </a:r>
          </a:p>
          <a:p>
            <a:pPr algn="ctr"/>
            <a:r>
              <a:rPr lang="en-US" sz="3200" b="1">
                <a:latin typeface="Algerian" pitchFamily="82" charset="0"/>
              </a:rPr>
              <a:t>Wheel of Life</a:t>
            </a:r>
            <a:endParaRPr lang="en-US" sz="320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.yimg.com/g/images/spacebal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9075" y="-2206625"/>
            <a:ext cx="47625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8600" y="1447800"/>
            <a:ext cx="38211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latin typeface="Algerian" pitchFamily="82" charset="0"/>
              </a:rPr>
              <a:t>An Example of a </a:t>
            </a:r>
          </a:p>
          <a:p>
            <a:pPr algn="ctr"/>
            <a:r>
              <a:rPr lang="en-US" sz="3200" b="1">
                <a:latin typeface="Algerian" pitchFamily="82" charset="0"/>
              </a:rPr>
              <a:t>Wheel of Life</a:t>
            </a:r>
            <a:endParaRPr lang="en-US" sz="3200">
              <a:latin typeface="Algerian" pitchFamily="82" charset="0"/>
            </a:endParaRPr>
          </a:p>
        </p:txBody>
      </p:sp>
      <p:pic>
        <p:nvPicPr>
          <p:cNvPr id="25604" name="Picture 2" descr="http://rds.yahoo.com/_ylt=A0WTb_4XYopJOOEAfPSjzbkF/SIG=12mll14h6/EXP=1233892247/**http%3A/images.hindupaintings.com/buddha/the_wheel_of_life_ti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52400"/>
            <a:ext cx="4800600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Everyday practices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74088" cy="5562600"/>
          </a:xfrm>
        </p:spPr>
        <p:txBody>
          <a:bodyPr/>
          <a:lstStyle/>
          <a:p>
            <a:pPr marL="514350" indent="-514350" eaLnBrk="1" hangingPunct="1">
              <a:buFontTx/>
              <a:buAutoNum type="arabicPeriod"/>
            </a:pPr>
            <a:r>
              <a:rPr lang="en-US" b="1" smtClean="0"/>
              <a:t>Live by this moral code:</a:t>
            </a:r>
          </a:p>
          <a:p>
            <a:pPr lvl="1" eaLnBrk="1" hangingPunct="1"/>
            <a:r>
              <a:rPr lang="en-CA" smtClean="0"/>
              <a:t>Do not take the life of anything living</a:t>
            </a:r>
          </a:p>
          <a:p>
            <a:pPr lvl="1" eaLnBrk="1" hangingPunct="1"/>
            <a:r>
              <a:rPr lang="en-CA" smtClean="0"/>
              <a:t>Do not take anything not freely given</a:t>
            </a:r>
          </a:p>
          <a:p>
            <a:pPr lvl="1" eaLnBrk="1" hangingPunct="1"/>
            <a:r>
              <a:rPr lang="en-CA" smtClean="0"/>
              <a:t>Abstain from sexual misconduct and sensual overindulgence</a:t>
            </a:r>
          </a:p>
          <a:p>
            <a:pPr lvl="1" eaLnBrk="1" hangingPunct="1"/>
            <a:r>
              <a:rPr lang="en-CA" smtClean="0"/>
              <a:t>Refrain from untrue speech</a:t>
            </a:r>
          </a:p>
          <a:p>
            <a:pPr lvl="1" eaLnBrk="1" hangingPunct="1"/>
            <a:r>
              <a:rPr lang="en-CA" smtClean="0"/>
              <a:t>Avoid intoxication</a:t>
            </a:r>
          </a:p>
          <a:p>
            <a:pPr lvl="3" eaLnBrk="1" hangingPunct="1"/>
            <a:r>
              <a:rPr lang="en-CA" smtClean="0"/>
              <a:t>Do not lose mindfulness</a:t>
            </a:r>
          </a:p>
          <a:p>
            <a:pPr marL="514350" indent="-514350" eaLnBrk="1" hangingPunct="1">
              <a:buFontTx/>
              <a:buAutoNum type="arabicPeriod" startAt="2"/>
            </a:pPr>
            <a:r>
              <a:rPr lang="en-CA" b="1" smtClean="0"/>
              <a:t>Meditation: </a:t>
            </a:r>
          </a:p>
          <a:p>
            <a:pPr lvl="1" eaLnBrk="1" hangingPunct="1"/>
            <a:r>
              <a:rPr lang="en-US" smtClean="0"/>
              <a:t>training the mind to empty it all of thoughts. When this happens what is important comes clear</a:t>
            </a:r>
            <a:endParaRPr lang="en-CA" b="1" smtClean="0"/>
          </a:p>
          <a:p>
            <a:pPr marL="514350" indent="-514350" eaLnBrk="1" hangingPunct="1"/>
            <a:endParaRPr lang="en-CA" smtClean="0"/>
          </a:p>
          <a:p>
            <a:pPr marL="514350" indent="-514350"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from your reading: 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572375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What is a person who works to spread their religious beliefs?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71625" y="3352800"/>
            <a:ext cx="757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6000" kern="0" dirty="0">
                <a:solidFill>
                  <a:srgbClr val="FF0000"/>
                </a:solidFill>
                <a:latin typeface="Algerian" pitchFamily="82" charset="0"/>
              </a:rPr>
              <a:t> A missionary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Religious Divisions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b="1" smtClean="0"/>
              <a:t>Theravada</a:t>
            </a:r>
            <a:r>
              <a:rPr lang="en-US" smtClean="0"/>
              <a:t> Buddhism </a:t>
            </a:r>
            <a:r>
              <a:rPr lang="en-US" sz="2000" smtClean="0"/>
              <a:t>- found in Burma, Thailand, Sri Lanka, Laos, Cambodia, Myanmar &amp; in part, Indonesia, Vietnam &amp; Malaysia.</a:t>
            </a:r>
          </a:p>
          <a:p>
            <a:pPr eaLnBrk="1" hangingPunct="1"/>
            <a:r>
              <a:rPr lang="en-US" b="1" smtClean="0"/>
              <a:t>Mahayana </a:t>
            </a:r>
            <a:r>
              <a:rPr lang="en-US" smtClean="0"/>
              <a:t>Buddhism </a:t>
            </a:r>
            <a:r>
              <a:rPr lang="en-US" sz="2000" smtClean="0"/>
              <a:t>- found in China, Japan, Korea and Vietnam. </a:t>
            </a:r>
          </a:p>
          <a:p>
            <a:pPr eaLnBrk="1" hangingPunct="1"/>
            <a:r>
              <a:rPr lang="en-US" b="1" smtClean="0"/>
              <a:t>Vajrayana </a:t>
            </a:r>
            <a:r>
              <a:rPr lang="en-US" smtClean="0"/>
              <a:t>Buddhism - </a:t>
            </a:r>
            <a:r>
              <a:rPr lang="en-US" sz="2000" smtClean="0"/>
              <a:t>found in Tibet, Nepal, Sikkim, Bhutan and Mongolia</a:t>
            </a:r>
          </a:p>
          <a:p>
            <a:pPr eaLnBrk="1" hangingPunct="1"/>
            <a:r>
              <a:rPr lang="en-US" b="1" smtClean="0"/>
              <a:t>Jodo Shin </a:t>
            </a:r>
            <a:r>
              <a:rPr lang="en-US" smtClean="0"/>
              <a:t>Buddhism</a:t>
            </a:r>
            <a:r>
              <a:rPr lang="en-US" b="1" smtClean="0"/>
              <a:t> or Pure Land </a:t>
            </a:r>
            <a:r>
              <a:rPr lang="en-US" smtClean="0"/>
              <a:t>Buddhism </a:t>
            </a:r>
            <a:r>
              <a:rPr lang="en-US" sz="2000" smtClean="0"/>
              <a:t>- mainly from India, Japan</a:t>
            </a:r>
          </a:p>
          <a:p>
            <a:pPr eaLnBrk="1" hangingPunct="1"/>
            <a:r>
              <a:rPr lang="en-US" b="1" smtClean="0"/>
              <a:t>Zen</a:t>
            </a:r>
            <a:r>
              <a:rPr lang="en-US" smtClean="0"/>
              <a:t> Buddhism </a:t>
            </a:r>
            <a:r>
              <a:rPr lang="en-US" sz="2000" smtClean="0"/>
              <a:t>- mostly in Japan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Spiritual leaders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Monks</a:t>
            </a:r>
          </a:p>
          <a:p>
            <a:pPr eaLnBrk="1" hangingPunct="1"/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Significant leader today: Dalai Lama (Tibetan Buddhism)</a:t>
            </a:r>
          </a:p>
        </p:txBody>
      </p:sp>
      <p:pic>
        <p:nvPicPr>
          <p:cNvPr id="29700" name="Picture 2" descr="His Holiness the Dalai Lama greets Buddhist devotees on Thursday as He leaves the Main Temple in Dharamsala after Mongolian Buddhists offered a grand long life ceremonial prayer (&lt;i&gt;Tenshug&lt;/i&gt;) to him following five days of teaching by the Tibetan spiritual leader. (Photo by Phurbu Thinley/ Phayul)">
            <a:hlinkClick r:id="rId2" tooltip="Click to enlarg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962400"/>
            <a:ext cx="31242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4" descr="http://www.escapebarandart.co.uk/images/gallery/Escape%20(c)%20photo%20David%20Cayless.%20%20Buddhist%20Monk%20meditating%20snow%20capped%20peaks%20of%20the%20range%20Himalayas.jpg%20%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295400"/>
            <a:ext cx="3352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from your reading: 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572375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Who is the main god of Buddhism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71625" y="3352800"/>
            <a:ext cx="757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6000" kern="0" dirty="0">
                <a:solidFill>
                  <a:srgbClr val="FF0000"/>
                </a:solidFill>
                <a:latin typeface="Algerian" pitchFamily="82" charset="0"/>
              </a:rPr>
              <a:t>There are no Gods, Not even Buddha himself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The Many images of Buddha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/>
            <a:r>
              <a:rPr lang="en-US" sz="2800" smtClean="0"/>
              <a:t>Statues of Buddha may include                               up to 32 symbols. </a:t>
            </a:r>
          </a:p>
          <a:p>
            <a:pPr eaLnBrk="1" hangingPunct="1"/>
            <a:r>
              <a:rPr lang="en-US" sz="2800" smtClean="0"/>
              <a:t>Any # of these symbols                                        can be used on statues</a:t>
            </a:r>
            <a:r>
              <a:rPr lang="en-US" sz="2000" smtClean="0"/>
              <a:t>. </a:t>
            </a:r>
          </a:p>
          <a:p>
            <a:pPr eaLnBrk="1" hangingPunct="1"/>
            <a:endParaRPr lang="en-US" sz="2000" smtClean="0"/>
          </a:p>
          <a:p>
            <a:pPr eaLnBrk="1" hangingPunct="1"/>
            <a:r>
              <a:rPr lang="en-US" sz="1800" smtClean="0"/>
              <a:t>(For example, the Buddha is often shown with a bump on on the top of his head. This is a symbol that he had special talents. He is often seen with a round mark on his forehead, which is his third eye. This is a symbol to show that he could see things ordinary people cannot see. He may be shown with curled hair, which is a symbol that he was a very holy man. Sometimes he has long ears, which is a symbol that he came from an important family, and also that he could hear things that other people could not. </a:t>
            </a:r>
          </a:p>
        </p:txBody>
      </p:sp>
      <p:pic>
        <p:nvPicPr>
          <p:cNvPr id="31748" name="Picture 2" descr="http://sangha.net/messengers/Buddha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66800"/>
            <a:ext cx="25908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3048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Buddha – 19c Thailand</a:t>
            </a:r>
          </a:p>
        </p:txBody>
      </p:sp>
      <p:pic>
        <p:nvPicPr>
          <p:cNvPr id="32771" name="Picture 3" descr="Buddha-ThaiRatanagosin-Bangkok-19c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3043238" y="1295400"/>
            <a:ext cx="4500562" cy="522605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304800" y="274638"/>
            <a:ext cx="8737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66"/>
                </a:solidFill>
                <a:latin typeface="Pad Thai" pitchFamily="2" charset="0"/>
              </a:rPr>
              <a:t>Buddhism: world distribution</a:t>
            </a:r>
          </a:p>
        </p:txBody>
      </p:sp>
      <p:pic>
        <p:nvPicPr>
          <p:cNvPr id="6147" name="Picture 2" descr="World Top Ten Countries With Largest Buddhist Population 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620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324600" y="1905000"/>
            <a:ext cx="25908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Buddha’s head :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4800" b="1">
                <a:solidFill>
                  <a:srgbClr val="663300"/>
                </a:solidFill>
                <a:latin typeface="Samarkan" pitchFamily="34" charset="0"/>
              </a:rPr>
              <a:t> 2c Pakistan</a:t>
            </a:r>
          </a:p>
        </p:txBody>
      </p:sp>
      <p:pic>
        <p:nvPicPr>
          <p:cNvPr id="33795" name="Picture 3" descr="BuddhaSakyamuni-head--Pakistan-2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5300" y="609600"/>
            <a:ext cx="4330700" cy="5791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This does not represent Buddha (how do you know?)</a:t>
            </a:r>
          </a:p>
        </p:txBody>
      </p:sp>
      <p:pic>
        <p:nvPicPr>
          <p:cNvPr id="34819" name="Picture 2" descr="http://www.lotussculpture.com/images/15t1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8288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810000" y="914400"/>
            <a:ext cx="4114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hlinkClick r:id="rId3"/>
              </a:rPr>
              <a:t>The legend of the Laughing Buddha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Origins</a:t>
            </a:r>
          </a:p>
        </p:txBody>
      </p:sp>
      <p:sp>
        <p:nvSpPr>
          <p:cNvPr id="7171" name="Content Placeholder 3"/>
          <p:cNvSpPr>
            <a:spLocks noGrp="1"/>
          </p:cNvSpPr>
          <p:nvPr>
            <p:ph idx="1"/>
          </p:nvPr>
        </p:nvSpPr>
        <p:spPr>
          <a:xfrm>
            <a:off x="1219200" y="1219200"/>
            <a:ext cx="7126288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developed in India 2500 yrs ago</a:t>
            </a:r>
          </a:p>
          <a:p>
            <a:pPr eaLnBrk="1" hangingPunct="1"/>
            <a:r>
              <a:rPr lang="en-US" sz="2800" smtClean="0"/>
              <a:t>based on many of the core concepts of Hinduism</a:t>
            </a:r>
          </a:p>
          <a:p>
            <a:pPr eaLnBrk="1" hangingPunct="1"/>
            <a:r>
              <a:rPr lang="en-US" sz="2800" smtClean="0"/>
              <a:t>essence of Buddhism is the attainment of enlightenment</a:t>
            </a:r>
          </a:p>
          <a:p>
            <a:pPr eaLnBrk="1" hangingPunct="1"/>
            <a:r>
              <a:rPr lang="en-US" sz="2800" smtClean="0"/>
              <a:t>points to a way of life that avoids self-indulgence and self-denial.</a:t>
            </a:r>
          </a:p>
          <a:p>
            <a:pPr eaLnBrk="1" hangingPunct="1"/>
            <a:r>
              <a:rPr lang="en-US" sz="2800" smtClean="0"/>
              <a:t>no supreme god or deity in Buddhism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from your reading: </a:t>
            </a:r>
            <a:endParaRPr lang="en-US" sz="4000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47800" y="1600200"/>
            <a:ext cx="7572375" cy="1752600"/>
          </a:xfrm>
        </p:spPr>
        <p:txBody>
          <a:bodyPr/>
          <a:lstStyle/>
          <a:p>
            <a:pPr eaLnBrk="1" hangingPunct="1"/>
            <a:r>
              <a:rPr lang="en-US" sz="4000" smtClean="0"/>
              <a:t>Who was the founder of Buddhism?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71625" y="3352800"/>
            <a:ext cx="75723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00"/>
              </a:buClr>
              <a:buSzPct val="100000"/>
              <a:defRPr/>
            </a:pPr>
            <a:r>
              <a:rPr lang="en-US" sz="6000" kern="0" dirty="0">
                <a:solidFill>
                  <a:srgbClr val="FF0000"/>
                </a:solidFill>
                <a:latin typeface="Algerian" pitchFamily="82" charset="0"/>
              </a:rPr>
              <a:t>Siddhartha Gautama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66"/>
                </a:solidFill>
                <a:latin typeface="Pad Thai" pitchFamily="2" charset="0"/>
              </a:rPr>
              <a:t>founder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610600" cy="4983163"/>
          </a:xfrm>
        </p:spPr>
        <p:txBody>
          <a:bodyPr/>
          <a:lstStyle/>
          <a:p>
            <a:pPr eaLnBrk="1" hangingPunct="1"/>
            <a:r>
              <a:rPr lang="en-US" smtClean="0"/>
              <a:t>Siddhartha Guatama, or Buddha           which means “enlightened one”</a:t>
            </a:r>
          </a:p>
          <a:p>
            <a:pPr eaLnBrk="1" hangingPunct="1"/>
            <a:r>
              <a:rPr lang="en-US" smtClean="0"/>
              <a:t>lived in the 5th century BC</a:t>
            </a:r>
          </a:p>
          <a:p>
            <a:pPr eaLnBrk="1" hangingPunct="1"/>
            <a:r>
              <a:rPr lang="en-US" smtClean="0"/>
              <a:t>born into the Brahmin caste-led a luxurious lifestyle. </a:t>
            </a:r>
          </a:p>
          <a:p>
            <a:pPr eaLnBrk="1" hangingPunct="1"/>
            <a:r>
              <a:rPr lang="en-US" smtClean="0"/>
              <a:t>Became troubled by the human misery that he saw around him everyday.</a:t>
            </a:r>
          </a:p>
          <a:p>
            <a:pPr eaLnBrk="1" hangingPunct="1"/>
            <a:r>
              <a:rPr lang="en-US" smtClean="0"/>
              <a:t>Upon reflection, he deduced that desire was the root caused of all suffering </a:t>
            </a:r>
            <a:r>
              <a:rPr lang="en-US" sz="2000" smtClean="0"/>
              <a:t>(enlightened under a Bodhi Tree)</a:t>
            </a:r>
          </a:p>
          <a:p>
            <a:pPr eaLnBrk="1" hangingPunct="1"/>
            <a:r>
              <a:rPr lang="en-US" smtClean="0"/>
              <a:t>not considered a god by his followers</a:t>
            </a:r>
          </a:p>
          <a:p>
            <a:pPr eaLnBrk="1" hangingPunct="1"/>
            <a:endParaRPr lang="en-US" smtClean="0"/>
          </a:p>
        </p:txBody>
      </p:sp>
      <p:pic>
        <p:nvPicPr>
          <p:cNvPr id="9220" name="Picture 2" descr="http://www.pranayogastudio.com/Images/Buddha%20under%20Tr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152400"/>
            <a:ext cx="1887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52400" y="0"/>
            <a:ext cx="89916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500" b="1" dirty="0">
                <a:solidFill>
                  <a:srgbClr val="663300"/>
                </a:solidFill>
                <a:latin typeface="Samarkan" pitchFamily="34" charset="0"/>
              </a:rPr>
              <a:t>Siddhartha Gautama</a:t>
            </a:r>
            <a:r>
              <a:rPr lang="en-US" sz="4700" b="1" dirty="0">
                <a:solidFill>
                  <a:srgbClr val="663300"/>
                </a:solidFill>
                <a:latin typeface="Samarkan" pitchFamily="34" charset="0"/>
              </a:rPr>
              <a:t> </a:t>
            </a:r>
            <a:r>
              <a:rPr lang="en-US" sz="3100" b="1" dirty="0">
                <a:solidFill>
                  <a:srgbClr val="663300"/>
                </a:solidFill>
                <a:latin typeface="Samarkan" pitchFamily="34" charset="0"/>
              </a:rPr>
              <a:t>(563-483 BC)</a:t>
            </a:r>
          </a:p>
        </p:txBody>
      </p:sp>
      <p:pic>
        <p:nvPicPr>
          <p:cNvPr id="10243" name="Picture 4" descr="Preaching Buddha17c-Nepal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 l="29489" t="1755" r="1762" b="1755"/>
          <a:stretch>
            <a:fillRect/>
          </a:stretch>
        </p:blipFill>
        <p:spPr bwMode="auto">
          <a:xfrm>
            <a:off x="6083300" y="1066800"/>
            <a:ext cx="2755900" cy="3886200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676400" y="9906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Born in NE India 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(Nepal).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Raised in great luxury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to be a king.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 29 he rejected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his luxurious life to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seek enlightenment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 the source of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suffering.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Lived a strict,</a:t>
            </a:r>
            <a:b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ascetic life for 6 yrs.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Rejecting this extreme, sat in meditation, and found </a:t>
            </a:r>
            <a:r>
              <a:rPr lang="en-US" sz="26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nirvana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Became </a:t>
            </a:r>
            <a:r>
              <a:rPr lang="en-US" sz="26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“The Enlightened One,”</a:t>
            </a:r>
            <a:r>
              <a:rPr lang="en-US" sz="2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at 35.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5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300"/>
                                        <p:tgtEl>
                                          <p:spTgt spid="5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300"/>
                                        <p:tgtEl>
                                          <p:spTgt spid="5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300"/>
                                        <p:tgtEl>
                                          <p:spTgt spid="5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5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524000" y="228600"/>
            <a:ext cx="75438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100" b="1">
                <a:solidFill>
                  <a:srgbClr val="663300"/>
                </a:solidFill>
                <a:latin typeface="Samarkan" pitchFamily="34" charset="0"/>
              </a:rPr>
              <a:t>What is the fundamental cause of all suffering?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276600" y="3397250"/>
            <a:ext cx="37338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6600" b="1">
                <a:solidFill>
                  <a:srgbClr val="FF0000"/>
                </a:solidFill>
                <a:latin typeface="Comic Sans MS" pitchFamily="66" charset="0"/>
              </a:rPr>
              <a:t>Desire!</a:t>
            </a:r>
          </a:p>
        </p:txBody>
      </p:sp>
      <p:sp>
        <p:nvSpPr>
          <p:cNvPr id="46086" name="Line 6"/>
          <p:cNvSpPr>
            <a:spLocks noChangeShapeType="1"/>
          </p:cNvSpPr>
          <p:nvPr/>
        </p:nvSpPr>
        <p:spPr bwMode="auto">
          <a:xfrm>
            <a:off x="5105400" y="1981200"/>
            <a:ext cx="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1676400" y="51054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Char char="]"/>
              <a:defRPr/>
            </a:pPr>
            <a:r>
              <a:rPr lang="en-US" sz="30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Therefore, extinguish the self, don’t obsess about oneself.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/>
      <p:bldP spid="46086" grpId="0" animBg="1"/>
      <p:bldP spid="4608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76400" y="3048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C9900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5400" b="1">
                <a:solidFill>
                  <a:srgbClr val="663300"/>
                </a:solidFill>
                <a:latin typeface="Samarkan" pitchFamily="34" charset="0"/>
              </a:rPr>
              <a:t>Four Noble Truths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52600" y="1524000"/>
            <a:ext cx="7086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  <a:buClr>
                <a:srgbClr val="CC9900"/>
              </a:buClr>
              <a:buSzPct val="90000"/>
              <a:buFont typeface="Wingdings" pitchFamily="2" charset="2"/>
              <a:buAutoNum type="arabicPeriod"/>
              <a:defRPr/>
            </a:pPr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There is suffering in the world.  To live is to suffer.</a:t>
            </a:r>
            <a:r>
              <a:rPr lang="en-US" sz="3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(</a:t>
            </a:r>
            <a:r>
              <a:rPr lang="en-US" sz="3800" b="1" i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Dukkha</a:t>
            </a:r>
            <a:r>
              <a:rPr lang="en-US" sz="3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 </a:t>
            </a:r>
          </a:p>
          <a:p>
            <a:pPr marL="990600" lvl="1" indent="-533400">
              <a:spcBef>
                <a:spcPct val="20000"/>
              </a:spcBef>
              <a:buClr>
                <a:srgbClr val="FF3300"/>
              </a:buClr>
              <a:buFont typeface="Wingdings" pitchFamily="2" charset="2"/>
              <a:buChar char="§"/>
              <a:defRPr/>
            </a:pPr>
            <a:r>
              <a:rPr lang="en-US" sz="3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Buddha found this out when he was young and experienced suffering and death in others.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theme1.xml><?xml version="1.0" encoding="utf-8"?>
<a:theme xmlns:a="http://schemas.openxmlformats.org/drawingml/2006/main" name="ind_0757_slide">
  <a:themeElements>
    <a:clrScheme name="Office Theme 1">
      <a:dk1>
        <a:srgbClr val="000000"/>
      </a:dk1>
      <a:lt1>
        <a:srgbClr val="FFE4E1"/>
      </a:lt1>
      <a:dk2>
        <a:srgbClr val="000000"/>
      </a:dk2>
      <a:lt2>
        <a:srgbClr val="919191"/>
      </a:lt2>
      <a:accent1>
        <a:srgbClr val="E7BAB5"/>
      </a:accent1>
      <a:accent2>
        <a:srgbClr val="FF8A7B"/>
      </a:accent2>
      <a:accent3>
        <a:srgbClr val="FFEFEE"/>
      </a:accent3>
      <a:accent4>
        <a:srgbClr val="000000"/>
      </a:accent4>
      <a:accent5>
        <a:srgbClr val="F1D9D7"/>
      </a:accent5>
      <a:accent6>
        <a:srgbClr val="E77D6F"/>
      </a:accent6>
      <a:hlink>
        <a:srgbClr val="CE1400"/>
      </a:hlink>
      <a:folHlink>
        <a:srgbClr val="6B342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E7BAB5"/>
        </a:accent1>
        <a:accent2>
          <a:srgbClr val="FF8A7B"/>
        </a:accent2>
        <a:accent3>
          <a:srgbClr val="FFEFEE"/>
        </a:accent3>
        <a:accent4>
          <a:srgbClr val="000000"/>
        </a:accent4>
        <a:accent5>
          <a:srgbClr val="F1D9D7"/>
        </a:accent5>
        <a:accent6>
          <a:srgbClr val="E77D6F"/>
        </a:accent6>
        <a:hlink>
          <a:srgbClr val="CE1400"/>
        </a:hlink>
        <a:folHlink>
          <a:srgbClr val="6B34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FF9C52"/>
        </a:accent1>
        <a:accent2>
          <a:srgbClr val="FF57AA"/>
        </a:accent2>
        <a:accent3>
          <a:srgbClr val="FFEFEE"/>
        </a:accent3>
        <a:accent4>
          <a:srgbClr val="000000"/>
        </a:accent4>
        <a:accent5>
          <a:srgbClr val="FFCBB3"/>
        </a:accent5>
        <a:accent6>
          <a:srgbClr val="E74E9A"/>
        </a:accent6>
        <a:hlink>
          <a:srgbClr val="C71300"/>
        </a:hlink>
        <a:folHlink>
          <a:srgbClr val="C700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FBFF4D"/>
        </a:accent1>
        <a:accent2>
          <a:srgbClr val="52BFFF"/>
        </a:accent2>
        <a:accent3>
          <a:srgbClr val="FFEFEE"/>
        </a:accent3>
        <a:accent4>
          <a:srgbClr val="000000"/>
        </a:accent4>
        <a:accent5>
          <a:srgbClr val="FDFFB2"/>
        </a:accent5>
        <a:accent6>
          <a:srgbClr val="49ADE7"/>
        </a:accent6>
        <a:hlink>
          <a:srgbClr val="D52D1F"/>
        </a:hlink>
        <a:folHlink>
          <a:srgbClr val="0E8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4E1"/>
        </a:lt1>
        <a:dk2>
          <a:srgbClr val="000000"/>
        </a:dk2>
        <a:lt2>
          <a:srgbClr val="919191"/>
        </a:lt2>
        <a:accent1>
          <a:srgbClr val="2DFF5E"/>
        </a:accent1>
        <a:accent2>
          <a:srgbClr val="FFDD2D"/>
        </a:accent2>
        <a:accent3>
          <a:srgbClr val="FFEFEE"/>
        </a:accent3>
        <a:accent4>
          <a:srgbClr val="000000"/>
        </a:accent4>
        <a:accent5>
          <a:srgbClr val="ADFFB6"/>
        </a:accent5>
        <a:accent6>
          <a:srgbClr val="E7C828"/>
        </a:accent6>
        <a:hlink>
          <a:srgbClr val="4513FF"/>
        </a:hlink>
        <a:folHlink>
          <a:srgbClr val="DF1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AB5"/>
        </a:accent1>
        <a:accent2>
          <a:srgbClr val="FF8A7B"/>
        </a:accent2>
        <a:accent3>
          <a:srgbClr val="FFFFFF"/>
        </a:accent3>
        <a:accent4>
          <a:srgbClr val="000000"/>
        </a:accent4>
        <a:accent5>
          <a:srgbClr val="F1D9D7"/>
        </a:accent5>
        <a:accent6>
          <a:srgbClr val="E77D6F"/>
        </a:accent6>
        <a:hlink>
          <a:srgbClr val="CE1400"/>
        </a:hlink>
        <a:folHlink>
          <a:srgbClr val="6B34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9C52"/>
        </a:accent1>
        <a:accent2>
          <a:srgbClr val="FF57AA"/>
        </a:accent2>
        <a:accent3>
          <a:srgbClr val="FFFFFF"/>
        </a:accent3>
        <a:accent4>
          <a:srgbClr val="000000"/>
        </a:accent4>
        <a:accent5>
          <a:srgbClr val="FFCBB3"/>
        </a:accent5>
        <a:accent6>
          <a:srgbClr val="E74E9A"/>
        </a:accent6>
        <a:hlink>
          <a:srgbClr val="C71300"/>
        </a:hlink>
        <a:folHlink>
          <a:srgbClr val="C700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BFF4D"/>
        </a:accent1>
        <a:accent2>
          <a:srgbClr val="52BFFF"/>
        </a:accent2>
        <a:accent3>
          <a:srgbClr val="FFFFFF"/>
        </a:accent3>
        <a:accent4>
          <a:srgbClr val="000000"/>
        </a:accent4>
        <a:accent5>
          <a:srgbClr val="FDFFB2"/>
        </a:accent5>
        <a:accent6>
          <a:srgbClr val="49ADE7"/>
        </a:accent6>
        <a:hlink>
          <a:srgbClr val="D52D1F"/>
        </a:hlink>
        <a:folHlink>
          <a:srgbClr val="0E80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2DFF5E"/>
        </a:accent1>
        <a:accent2>
          <a:srgbClr val="FFDD2D"/>
        </a:accent2>
        <a:accent3>
          <a:srgbClr val="FFFFFF"/>
        </a:accent3>
        <a:accent4>
          <a:srgbClr val="000000"/>
        </a:accent4>
        <a:accent5>
          <a:srgbClr val="ADFFB6"/>
        </a:accent5>
        <a:accent6>
          <a:srgbClr val="E7C828"/>
        </a:accent6>
        <a:hlink>
          <a:srgbClr val="4513FF"/>
        </a:hlink>
        <a:folHlink>
          <a:srgbClr val="DF1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ind_0757_slide</Template>
  <TotalTime>503</TotalTime>
  <Words>955</Words>
  <Application>Microsoft Office PowerPoint</Application>
  <PresentationFormat>On-screen Show (4:3)</PresentationFormat>
  <Paragraphs>144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Pad Thai</vt:lpstr>
      <vt:lpstr>Algerian</vt:lpstr>
      <vt:lpstr>Samarkan</vt:lpstr>
      <vt:lpstr>Comic Sans MS</vt:lpstr>
      <vt:lpstr>Wingdings</vt:lpstr>
      <vt:lpstr>ind_0757_slide</vt:lpstr>
      <vt:lpstr>Buddhism</vt:lpstr>
      <vt:lpstr>World Population</vt:lpstr>
      <vt:lpstr>Buddhism: world distribution</vt:lpstr>
      <vt:lpstr>Origins</vt:lpstr>
      <vt:lpstr>Question from your reading: </vt:lpstr>
      <vt:lpstr>founder</vt:lpstr>
      <vt:lpstr>Slide 7</vt:lpstr>
      <vt:lpstr>Slide 8</vt:lpstr>
      <vt:lpstr>Slide 9</vt:lpstr>
      <vt:lpstr>Slide 10</vt:lpstr>
      <vt:lpstr>Question from your reading: </vt:lpstr>
      <vt:lpstr>Slide 12</vt:lpstr>
      <vt:lpstr>Slide 13</vt:lpstr>
      <vt:lpstr>Major Beliefs</vt:lpstr>
      <vt:lpstr>Slide 15</vt:lpstr>
      <vt:lpstr>Slide 16</vt:lpstr>
      <vt:lpstr>Slide 17</vt:lpstr>
      <vt:lpstr>Slide 18</vt:lpstr>
      <vt:lpstr>Symbols of Buddhism </vt:lpstr>
      <vt:lpstr>Slide 20</vt:lpstr>
      <vt:lpstr>Slide 21</vt:lpstr>
      <vt:lpstr>Slide 22</vt:lpstr>
      <vt:lpstr>Everyday practices</vt:lpstr>
      <vt:lpstr>Question from your reading: </vt:lpstr>
      <vt:lpstr>Religious Divisions</vt:lpstr>
      <vt:lpstr>Spiritual leaders</vt:lpstr>
      <vt:lpstr>Question from your reading: </vt:lpstr>
      <vt:lpstr>The Many images of Buddha</vt:lpstr>
      <vt:lpstr>Slide 29</vt:lpstr>
      <vt:lpstr>Slide 30</vt:lpstr>
      <vt:lpstr>Slide 31</vt:lpstr>
    </vt:vector>
  </TitlesOfParts>
  <Company>misd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Buddhism</dc:title>
  <dc:creator>rineycin</dc:creator>
  <cp:lastModifiedBy>e200303702</cp:lastModifiedBy>
  <cp:revision>36</cp:revision>
  <dcterms:created xsi:type="dcterms:W3CDTF">2008-10-29T13:48:20Z</dcterms:created>
  <dcterms:modified xsi:type="dcterms:W3CDTF">2009-08-19T20:23:17Z</dcterms:modified>
</cp:coreProperties>
</file>