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3" d="100"/>
          <a:sy n="43" d="100"/>
        </p:scale>
        <p:origin x="-11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FE2B7-E848-49F0-9086-0876431EF0D9}" type="datetimeFigureOut">
              <a:rPr lang="en-US" smtClean="0"/>
              <a:t>9/2/2009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C94BB-F8EB-4070-95F6-13478BB5404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649BC6E-E4D5-4C0E-AEA0-8EDCE3387BEB}" type="slidenum">
              <a:rPr lang="en-US" smtClean="0">
                <a:latin typeface="Arial" pitchFamily="34" charset="0"/>
              </a:rPr>
              <a:pPr/>
              <a:t>1</a:t>
            </a:fld>
            <a:endParaRPr lang="en-US" smtClean="0">
              <a:latin typeface="Arial" pitchFamily="34" charset="0"/>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pitchFamily="34" charset="0"/>
              </a:rPr>
              <a:t>The next couple of slides are a comparison of the countries that we will be visiting.  Notice how small all are compared to China.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0FF8526-FBD3-4177-AC78-A325CA10ACA3}" type="slidenum">
              <a:rPr lang="en-US" smtClean="0">
                <a:latin typeface="Arial" pitchFamily="34" charset="0"/>
              </a:rPr>
              <a:pPr/>
              <a:t>9</a:t>
            </a:fld>
            <a:endParaRPr lang="en-US" smtClean="0">
              <a:latin typeface="Arial" pitchFamily="34" charset="0"/>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pitchFamily="34" charset="0"/>
              </a:rPr>
              <a:t>The next couple of slides are a comparison of the countries that we will be visiting.  Notice how small all are compared to China.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5647447-D040-4A33-B7A6-C171E865F857}" type="slidenum">
              <a:rPr lang="en-US" smtClean="0">
                <a:latin typeface="Arial" pitchFamily="34" charset="0"/>
              </a:rPr>
              <a:pPr/>
              <a:t>13</a:t>
            </a:fld>
            <a:endParaRPr lang="en-US" smtClean="0">
              <a:latin typeface="Arial" pitchFamily="34"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C8D5251-FAD2-435A-ADF2-37824B0AAE3E}" type="slidenum">
              <a:rPr lang="en-US" smtClean="0">
                <a:latin typeface="Arial" pitchFamily="34" charset="0"/>
              </a:rPr>
              <a:pPr/>
              <a:t>17</a:t>
            </a:fld>
            <a:endParaRPr lang="en-US" smtClean="0">
              <a:latin typeface="Arial" pitchFamily="34"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spcBef>
                <a:spcPct val="0"/>
              </a:spcBef>
            </a:pP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C2D2C0-8137-4469-BAA2-2B4D1AF6AA16}" type="datetimeFigureOut">
              <a:rPr lang="en-US" smtClean="0"/>
              <a:t>9/2/2009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2D2C0-8137-4469-BAA2-2B4D1AF6AA16}" type="datetimeFigureOut">
              <a:rPr lang="en-US" smtClean="0"/>
              <a:t>9/2/2009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2D2C0-8137-4469-BAA2-2B4D1AF6AA16}" type="datetimeFigureOut">
              <a:rPr lang="en-US" smtClean="0"/>
              <a:t>9/2/2009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6DB0F9-3DD0-4052-8887-474DB436F5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2D2C0-8137-4469-BAA2-2B4D1AF6AA16}" type="datetimeFigureOut">
              <a:rPr lang="en-US" smtClean="0"/>
              <a:t>9/2/2009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2D2C0-8137-4469-BAA2-2B4D1AF6AA16}" type="datetimeFigureOut">
              <a:rPr lang="en-US" smtClean="0"/>
              <a:t>9/2/2009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C2D2C0-8137-4469-BAA2-2B4D1AF6AA16}" type="datetimeFigureOut">
              <a:rPr lang="en-US" smtClean="0"/>
              <a:t>9/2/2009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C2D2C0-8137-4469-BAA2-2B4D1AF6AA16}" type="datetimeFigureOut">
              <a:rPr lang="en-US" smtClean="0"/>
              <a:t>9/2/2009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C2D2C0-8137-4469-BAA2-2B4D1AF6AA16}" type="datetimeFigureOut">
              <a:rPr lang="en-US" smtClean="0"/>
              <a:t>9/2/2009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D2C0-8137-4469-BAA2-2B4D1AF6AA16}" type="datetimeFigureOut">
              <a:rPr lang="en-US" smtClean="0"/>
              <a:t>9/2/2009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2D2C0-8137-4469-BAA2-2B4D1AF6AA16}" type="datetimeFigureOut">
              <a:rPr lang="en-US" smtClean="0"/>
              <a:t>9/2/2009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2D2C0-8137-4469-BAA2-2B4D1AF6AA16}" type="datetimeFigureOut">
              <a:rPr lang="en-US" smtClean="0"/>
              <a:t>9/2/2009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20BE-A848-4304-92EE-E3737A8BF7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2D2C0-8137-4469-BAA2-2B4D1AF6AA16}" type="datetimeFigureOut">
              <a:rPr lang="en-US" smtClean="0"/>
              <a:t>9/2/2009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920BE-A848-4304-92EE-E3737A8BF7E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990600" y="2590800"/>
            <a:ext cx="7391400" cy="1098550"/>
          </a:xfrm>
          <a:prstGeom prst="rect">
            <a:avLst/>
          </a:prstGeom>
          <a:noFill/>
          <a:ln w="9525">
            <a:noFill/>
            <a:miter lim="800000"/>
            <a:headEnd/>
            <a:tailEnd/>
          </a:ln>
          <a:effectLst/>
        </p:spPr>
        <p:txBody>
          <a:bodyPr>
            <a:spAutoFit/>
            <a:flatTx/>
          </a:bodyPr>
          <a:lstStyle/>
          <a:p>
            <a:pPr algn="ctr">
              <a:spcBef>
                <a:spcPct val="50000"/>
              </a:spcBef>
              <a:defRPr/>
            </a:pPr>
            <a:r>
              <a:rPr lang="en-US" sz="6600" b="1" dirty="0">
                <a:solidFill>
                  <a:srgbClr val="0000A6"/>
                </a:solidFill>
                <a:effectLst>
                  <a:outerShdw blurRad="38100" dist="38100" dir="2700000" algn="tl">
                    <a:srgbClr val="000000"/>
                  </a:outerShdw>
                </a:effectLst>
              </a:rPr>
              <a:t>Japan’s Modern History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914400" y="228600"/>
            <a:ext cx="7467600" cy="641350"/>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3600" b="1">
                <a:solidFill>
                  <a:srgbClr val="D80000"/>
                </a:solidFill>
                <a:latin typeface="Comic Sans MS" pitchFamily="66" charset="0"/>
              </a:rPr>
              <a:t>Japan’s Vision of the World</a:t>
            </a:r>
          </a:p>
        </p:txBody>
      </p:sp>
      <p:pic>
        <p:nvPicPr>
          <p:cNvPr id="29699" name="Picture 5" descr="world%2520map"/>
          <p:cNvPicPr>
            <a:picLocks noChangeAspect="1" noChangeArrowheads="1"/>
          </p:cNvPicPr>
          <p:nvPr/>
        </p:nvPicPr>
        <p:blipFill>
          <a:blip r:embed="rId2"/>
          <a:srcRect/>
          <a:stretch>
            <a:fillRect/>
          </a:stretch>
        </p:blipFill>
        <p:spPr bwMode="auto">
          <a:xfrm>
            <a:off x="381000" y="1073150"/>
            <a:ext cx="8610600" cy="4840288"/>
          </a:xfrm>
          <a:prstGeom prst="rect">
            <a:avLst/>
          </a:prstGeom>
          <a:noFill/>
          <a:ln w="9525">
            <a:noFill/>
            <a:miter lim="800000"/>
            <a:headEnd/>
            <a:tailEnd/>
          </a:ln>
        </p:spPr>
      </p:pic>
      <p:sp>
        <p:nvSpPr>
          <p:cNvPr id="29700" name="Line 6"/>
          <p:cNvSpPr>
            <a:spLocks noChangeShapeType="1"/>
          </p:cNvSpPr>
          <p:nvPr/>
        </p:nvSpPr>
        <p:spPr bwMode="auto">
          <a:xfrm flipV="1">
            <a:off x="5791200" y="2438400"/>
            <a:ext cx="228600" cy="685800"/>
          </a:xfrm>
          <a:prstGeom prst="line">
            <a:avLst/>
          </a:prstGeom>
          <a:noFill/>
          <a:ln w="57150">
            <a:solidFill>
              <a:srgbClr val="FF3300"/>
            </a:solidFill>
            <a:round/>
            <a:headEnd/>
            <a:tailEnd/>
          </a:ln>
        </p:spPr>
        <p:txBody>
          <a:bodyPr/>
          <a:lstStyle/>
          <a:p>
            <a:endParaRPr lang="en-US"/>
          </a:p>
        </p:txBody>
      </p:sp>
      <p:sp>
        <p:nvSpPr>
          <p:cNvPr id="29701" name="Line 7"/>
          <p:cNvSpPr>
            <a:spLocks noChangeShapeType="1"/>
          </p:cNvSpPr>
          <p:nvPr/>
        </p:nvSpPr>
        <p:spPr bwMode="auto">
          <a:xfrm flipV="1">
            <a:off x="6019800" y="1524000"/>
            <a:ext cx="228600" cy="914400"/>
          </a:xfrm>
          <a:prstGeom prst="line">
            <a:avLst/>
          </a:prstGeom>
          <a:noFill/>
          <a:ln w="57150">
            <a:solidFill>
              <a:srgbClr val="FF3300"/>
            </a:solidFill>
            <a:round/>
            <a:headEnd/>
            <a:tailEnd/>
          </a:ln>
        </p:spPr>
        <p:txBody>
          <a:bodyPr/>
          <a:lstStyle/>
          <a:p>
            <a:endParaRPr lang="en-US"/>
          </a:p>
        </p:txBody>
      </p:sp>
      <p:sp>
        <p:nvSpPr>
          <p:cNvPr id="29702" name="Line 8"/>
          <p:cNvSpPr>
            <a:spLocks noChangeShapeType="1"/>
          </p:cNvSpPr>
          <p:nvPr/>
        </p:nvSpPr>
        <p:spPr bwMode="auto">
          <a:xfrm>
            <a:off x="5791200" y="3124200"/>
            <a:ext cx="2286000" cy="2743200"/>
          </a:xfrm>
          <a:prstGeom prst="line">
            <a:avLst/>
          </a:prstGeom>
          <a:noFill/>
          <a:ln w="57150">
            <a:solidFill>
              <a:srgbClr val="FF3300"/>
            </a:solidFill>
            <a:round/>
            <a:headEnd/>
            <a:tailEnd/>
          </a:ln>
        </p:spPr>
        <p:txBody>
          <a:bodyPr/>
          <a:lstStyle/>
          <a:p>
            <a:endParaRPr lang="en-US"/>
          </a:p>
        </p:txBody>
      </p:sp>
      <p:sp>
        <p:nvSpPr>
          <p:cNvPr id="29703" name="Line 9"/>
          <p:cNvSpPr>
            <a:spLocks noChangeShapeType="1"/>
          </p:cNvSpPr>
          <p:nvPr/>
        </p:nvSpPr>
        <p:spPr bwMode="auto">
          <a:xfrm flipV="1">
            <a:off x="6248400" y="990600"/>
            <a:ext cx="0" cy="533400"/>
          </a:xfrm>
          <a:prstGeom prst="line">
            <a:avLst/>
          </a:prstGeom>
          <a:noFill/>
          <a:ln w="57150">
            <a:solidFill>
              <a:srgbClr val="FF3300"/>
            </a:solidFill>
            <a:round/>
            <a:headEnd/>
            <a:tailEnd/>
          </a:ln>
        </p:spPr>
        <p:txBody>
          <a:bodyPr/>
          <a:lstStyle/>
          <a:p>
            <a:endParaRPr lang="en-US"/>
          </a:p>
        </p:txBody>
      </p:sp>
      <p:sp>
        <p:nvSpPr>
          <p:cNvPr id="29704" name="Line 10"/>
          <p:cNvSpPr>
            <a:spLocks noChangeShapeType="1"/>
          </p:cNvSpPr>
          <p:nvPr/>
        </p:nvSpPr>
        <p:spPr bwMode="auto">
          <a:xfrm>
            <a:off x="2514600" y="1066800"/>
            <a:ext cx="1295400" cy="2590800"/>
          </a:xfrm>
          <a:prstGeom prst="line">
            <a:avLst/>
          </a:prstGeom>
          <a:noFill/>
          <a:ln w="57150">
            <a:solidFill>
              <a:srgbClr val="FF3300"/>
            </a:solidFill>
            <a:round/>
            <a:headEnd/>
            <a:tailEnd/>
          </a:ln>
        </p:spPr>
        <p:txBody>
          <a:bodyPr/>
          <a:lstStyle/>
          <a:p>
            <a:endParaRPr lang="en-US"/>
          </a:p>
        </p:txBody>
      </p:sp>
      <p:sp>
        <p:nvSpPr>
          <p:cNvPr id="29705" name="Line 11"/>
          <p:cNvSpPr>
            <a:spLocks noChangeShapeType="1"/>
          </p:cNvSpPr>
          <p:nvPr/>
        </p:nvSpPr>
        <p:spPr bwMode="auto">
          <a:xfrm flipH="1">
            <a:off x="3429000" y="3657600"/>
            <a:ext cx="381000" cy="2286000"/>
          </a:xfrm>
          <a:prstGeom prst="line">
            <a:avLst/>
          </a:prstGeom>
          <a:noFill/>
          <a:ln w="57150">
            <a:solidFill>
              <a:srgbClr val="FF3300"/>
            </a:solidFill>
            <a:round/>
            <a:headEnd/>
            <a:tailEnd/>
          </a:ln>
        </p:spPr>
        <p:txBody>
          <a:bodyPr/>
          <a:lstStyle/>
          <a:p>
            <a:endParaRPr lang="en-US"/>
          </a:p>
        </p:txBody>
      </p:sp>
      <p:sp>
        <p:nvSpPr>
          <p:cNvPr id="2" name="Text Box 2"/>
          <p:cNvSpPr txBox="1">
            <a:spLocks noChangeArrowheads="1"/>
          </p:cNvSpPr>
          <p:nvPr/>
        </p:nvSpPr>
        <p:spPr bwMode="auto">
          <a:xfrm>
            <a:off x="762000" y="5334000"/>
            <a:ext cx="1981200" cy="3968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2000" b="1">
                <a:solidFill>
                  <a:srgbClr val="D80000"/>
                </a:solidFill>
                <a:latin typeface="Comic Sans MS" pitchFamily="66" charset="0"/>
              </a:rPr>
              <a:t>United States</a:t>
            </a:r>
          </a:p>
        </p:txBody>
      </p:sp>
      <p:sp>
        <p:nvSpPr>
          <p:cNvPr id="3" name="Text Box 2"/>
          <p:cNvSpPr txBox="1">
            <a:spLocks noChangeArrowheads="1"/>
          </p:cNvSpPr>
          <p:nvPr/>
        </p:nvSpPr>
        <p:spPr bwMode="auto">
          <a:xfrm>
            <a:off x="6705600" y="1143000"/>
            <a:ext cx="1981200" cy="3968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2000" b="1">
                <a:solidFill>
                  <a:srgbClr val="D80000"/>
                </a:solidFill>
                <a:latin typeface="Comic Sans MS" pitchFamily="66" charset="0"/>
              </a:rPr>
              <a:t>Japan</a:t>
            </a:r>
          </a:p>
        </p:txBody>
      </p:sp>
      <p:sp>
        <p:nvSpPr>
          <p:cNvPr id="4" name="Text Box 2"/>
          <p:cNvSpPr txBox="1">
            <a:spLocks noChangeArrowheads="1"/>
          </p:cNvSpPr>
          <p:nvPr/>
        </p:nvSpPr>
        <p:spPr bwMode="auto">
          <a:xfrm>
            <a:off x="4114800" y="5105400"/>
            <a:ext cx="1981200" cy="7016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2000" b="1">
                <a:solidFill>
                  <a:srgbClr val="D80000"/>
                </a:solidFill>
                <a:latin typeface="Comic Sans MS" pitchFamily="66" charset="0"/>
              </a:rPr>
              <a:t>Germany &amp; Italy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jacar.go.jp/english/nichibei/popup/img/ph_21.jpg"/>
          <p:cNvPicPr>
            <a:picLocks noChangeAspect="1" noChangeArrowheads="1"/>
          </p:cNvPicPr>
          <p:nvPr/>
        </p:nvPicPr>
        <p:blipFill>
          <a:blip r:embed="rId2"/>
          <a:srcRect/>
          <a:stretch>
            <a:fillRect/>
          </a:stretch>
        </p:blipFill>
        <p:spPr bwMode="auto">
          <a:xfrm>
            <a:off x="-1066800" y="-152400"/>
            <a:ext cx="6400800" cy="7010400"/>
          </a:xfrm>
          <a:prstGeom prst="rect">
            <a:avLst/>
          </a:prstGeom>
          <a:noFill/>
          <a:ln w="9525">
            <a:noFill/>
            <a:miter lim="800000"/>
            <a:headEnd/>
            <a:tailEnd/>
          </a:ln>
        </p:spPr>
      </p:pic>
      <p:sp>
        <p:nvSpPr>
          <p:cNvPr id="21507" name="Rectangle 4"/>
          <p:cNvSpPr>
            <a:spLocks noChangeArrowheads="1"/>
          </p:cNvSpPr>
          <p:nvPr/>
        </p:nvSpPr>
        <p:spPr bwMode="auto">
          <a:xfrm>
            <a:off x="5257800" y="0"/>
            <a:ext cx="3657600" cy="6894513"/>
          </a:xfrm>
          <a:prstGeom prst="rect">
            <a:avLst/>
          </a:prstGeom>
          <a:noFill/>
          <a:ln w="9525">
            <a:noFill/>
            <a:miter lim="800000"/>
            <a:headEnd/>
            <a:tailEnd/>
          </a:ln>
        </p:spPr>
        <p:txBody>
          <a:bodyPr>
            <a:spAutoFit/>
          </a:bodyPr>
          <a:lstStyle/>
          <a:p>
            <a:pPr>
              <a:defRPr/>
            </a:pPr>
            <a:r>
              <a:rPr lang="en-US" sz="2600" b="1" dirty="0">
                <a:effectLst>
                  <a:outerShdw blurRad="38100" dist="38100" dir="2700000" algn="tl">
                    <a:srgbClr val="000000">
                      <a:alpha val="43137"/>
                    </a:srgbClr>
                  </a:outerShdw>
                </a:effectLst>
                <a:latin typeface="Bookman Old Style" pitchFamily="18" charset="0"/>
              </a:rPr>
              <a:t>“I hear that the enemy is boasting of his demand for unconditional surrender of Japan. Unconditional surrender means that our national structure and our people will be destroyed. Against such boastful talk there is only one measure we must take, to fight to the last.” –Pr. Suzuki,                  </a:t>
            </a:r>
            <a:br>
              <a:rPr lang="en-US" sz="2600" b="1" dirty="0">
                <a:effectLst>
                  <a:outerShdw blurRad="38100" dist="38100" dir="2700000" algn="tl">
                    <a:srgbClr val="000000">
                      <a:alpha val="43137"/>
                    </a:srgbClr>
                  </a:outerShdw>
                </a:effectLst>
                <a:latin typeface="Bookman Old Style" pitchFamily="18" charset="0"/>
              </a:rPr>
            </a:br>
            <a:r>
              <a:rPr lang="en-US" sz="2600" b="1" dirty="0">
                <a:effectLst>
                  <a:outerShdw blurRad="38100" dist="38100" dir="2700000" algn="tl">
                    <a:srgbClr val="000000">
                      <a:alpha val="43137"/>
                    </a:srgbClr>
                  </a:outerShdw>
                </a:effectLst>
                <a:latin typeface="Bookman Old Style" pitchFamily="18" charset="0"/>
              </a:rPr>
              <a:t>          6/09/1945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http://www.warchat.org/pictures/pacific_war_map.jpg"/>
          <p:cNvPicPr>
            <a:picLocks noChangeAspect="1" noChangeArrowheads="1"/>
          </p:cNvPicPr>
          <p:nvPr/>
        </p:nvPicPr>
        <p:blipFill>
          <a:blip r:embed="rId2"/>
          <a:srcRect/>
          <a:stretch>
            <a:fillRect/>
          </a:stretch>
        </p:blipFill>
        <p:spPr bwMode="auto">
          <a:xfrm>
            <a:off x="4165600" y="0"/>
            <a:ext cx="4978400" cy="4876800"/>
          </a:xfrm>
          <a:prstGeom prst="rect">
            <a:avLst/>
          </a:prstGeom>
          <a:noFill/>
          <a:ln w="9525">
            <a:noFill/>
            <a:miter lim="800000"/>
            <a:headEnd/>
            <a:tailEnd/>
          </a:ln>
        </p:spPr>
      </p:pic>
      <p:sp>
        <p:nvSpPr>
          <p:cNvPr id="39939" name="Rectangle 2"/>
          <p:cNvSpPr>
            <a:spLocks noChangeArrowheads="1"/>
          </p:cNvSpPr>
          <p:nvPr/>
        </p:nvSpPr>
        <p:spPr bwMode="auto">
          <a:xfrm>
            <a:off x="0" y="0"/>
            <a:ext cx="9144000" cy="6924675"/>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Despite great loses in men and 					equipment, Japan 						continued to fight savagely.</a:t>
            </a:r>
          </a:p>
          <a:p>
            <a:pPr>
              <a:spcBef>
                <a:spcPct val="50000"/>
              </a:spcBef>
            </a:pPr>
            <a:r>
              <a:rPr lang="en-US" sz="2400">
                <a:latin typeface="Calibri" pitchFamily="34" charset="0"/>
              </a:rPr>
              <a:t>US fighter pilots also fought on 						the side of the Chinese of 					which they called 						themselves the “Fighting 					Tigers.”</a:t>
            </a:r>
          </a:p>
          <a:p>
            <a:pPr>
              <a:spcBef>
                <a:spcPct val="50000"/>
              </a:spcBef>
            </a:pPr>
            <a:r>
              <a:rPr lang="en-US" sz="2400">
                <a:latin typeface="Calibri" pitchFamily="34" charset="0"/>
              </a:rPr>
              <a:t>The US flew supplies over the 					Himalayas to help the 					Nationalist Chinese fight 					against Japan</a:t>
            </a:r>
          </a:p>
          <a:p>
            <a:pPr>
              <a:spcBef>
                <a:spcPct val="50000"/>
              </a:spcBef>
            </a:pPr>
            <a:r>
              <a:rPr lang="en-US" sz="2400">
                <a:latin typeface="Calibri" pitchFamily="34" charset="0"/>
              </a:rPr>
              <a:t>One by one, the US began recapturing islands from the Japanese</a:t>
            </a:r>
          </a:p>
          <a:p>
            <a:pPr>
              <a:spcBef>
                <a:spcPct val="50000"/>
              </a:spcBef>
            </a:pPr>
            <a:r>
              <a:rPr lang="en-US" sz="2400">
                <a:latin typeface="Calibri" pitchFamily="34" charset="0"/>
              </a:rPr>
              <a:t>The US became convinced that only a direct invasion of Japan would lead to an end to the war.</a:t>
            </a:r>
          </a:p>
          <a:p>
            <a:pPr>
              <a:spcBef>
                <a:spcPct val="50000"/>
              </a:spcBef>
            </a:pPr>
            <a:r>
              <a:rPr lang="en-US" sz="2400">
                <a:latin typeface="Calibri" pitchFamily="34" charset="0"/>
              </a:rPr>
              <a:t>The US estimated that it would lose 1 million men in the invasion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0" y="0"/>
            <a:ext cx="9144000" cy="1158875"/>
          </a:xfrm>
          <a:prstGeom prst="rect">
            <a:avLst/>
          </a:prstGeom>
          <a:noFill/>
          <a:ln w="9525">
            <a:noFill/>
            <a:miter lim="800000"/>
            <a:headEnd/>
            <a:tailEnd/>
          </a:ln>
        </p:spPr>
        <p:txBody>
          <a:bodyPr>
            <a:spAutoFit/>
          </a:bodyPr>
          <a:lstStyle/>
          <a:p>
            <a:pPr marL="342900" indent="-342900"/>
            <a:r>
              <a:rPr lang="en-US" sz="3500" b="1">
                <a:solidFill>
                  <a:schemeClr val="bg1"/>
                </a:solidFill>
              </a:rPr>
              <a:t/>
            </a:r>
            <a:br>
              <a:rPr lang="en-US" sz="3500" b="1">
                <a:solidFill>
                  <a:schemeClr val="bg1"/>
                </a:solidFill>
              </a:rPr>
            </a:br>
            <a:endParaRPr lang="en-US" sz="3500" b="1">
              <a:solidFill>
                <a:schemeClr val="bg1"/>
              </a:solidFill>
            </a:endParaRPr>
          </a:p>
        </p:txBody>
      </p:sp>
      <p:sp>
        <p:nvSpPr>
          <p:cNvPr id="40963" name="Text Box 5"/>
          <p:cNvSpPr txBox="1">
            <a:spLocks noChangeArrowheads="1"/>
          </p:cNvSpPr>
          <p:nvPr/>
        </p:nvSpPr>
        <p:spPr bwMode="auto">
          <a:xfrm>
            <a:off x="0" y="0"/>
            <a:ext cx="9144000" cy="4370388"/>
          </a:xfrm>
          <a:prstGeom prst="rect">
            <a:avLst/>
          </a:prstGeom>
          <a:noFill/>
          <a:ln w="9525">
            <a:noFill/>
            <a:miter lim="800000"/>
            <a:headEnd/>
            <a:tailEnd/>
          </a:ln>
        </p:spPr>
        <p:txBody>
          <a:bodyPr>
            <a:spAutoFit/>
          </a:bodyPr>
          <a:lstStyle/>
          <a:p>
            <a:pPr marL="342900" indent="-342900"/>
            <a:r>
              <a:rPr lang="en-US" sz="2700" b="1" u="sng">
                <a:solidFill>
                  <a:srgbClr val="FFFF00"/>
                </a:solidFill>
              </a:rPr>
              <a:t>7/1945: Atomic Bomb</a:t>
            </a:r>
            <a:r>
              <a:rPr lang="en-US" sz="2700" b="1">
                <a:solidFill>
                  <a:schemeClr val="bg1"/>
                </a:solidFill>
              </a:rPr>
              <a:t>: </a:t>
            </a:r>
            <a:r>
              <a:rPr lang="en-US" sz="2700" b="1"/>
              <a:t>New US Pres. Truman notified $2 bil (08: $25 bil) bomb project successful</a:t>
            </a: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rgbClr val="99FF33"/>
              </a:solidFill>
            </a:endParaRPr>
          </a:p>
          <a:p>
            <a:pPr marL="342900" indent="-342900"/>
            <a:endParaRPr lang="en-US" sz="2800" b="1">
              <a:solidFill>
                <a:srgbClr val="99FF33"/>
              </a:solidFill>
            </a:endParaRPr>
          </a:p>
        </p:txBody>
      </p:sp>
      <p:pic>
        <p:nvPicPr>
          <p:cNvPr id="40964" name="Picture 2" descr="http://pages.quicksilver.net.nz/mfn-0056/images/trinity.jpg"/>
          <p:cNvPicPr>
            <a:picLocks noChangeAspect="1" noChangeArrowheads="1"/>
          </p:cNvPicPr>
          <p:nvPr/>
        </p:nvPicPr>
        <p:blipFill>
          <a:blip r:embed="rId3"/>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219200" y="212725"/>
            <a:ext cx="7620000" cy="701675"/>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a:spcBef>
                <a:spcPct val="50000"/>
              </a:spcBef>
              <a:defRPr/>
            </a:pPr>
            <a:r>
              <a:rPr lang="en-US" sz="4000" b="1">
                <a:solidFill>
                  <a:srgbClr val="D80000"/>
                </a:solidFill>
                <a:latin typeface="Comic Sans MS" pitchFamily="66" charset="0"/>
              </a:rPr>
              <a:t>Hiroshima – August 6, 1945</a:t>
            </a:r>
          </a:p>
        </p:txBody>
      </p:sp>
      <p:pic>
        <p:nvPicPr>
          <p:cNvPr id="44035" name="Picture 7" descr="Nagasaki Bomb"/>
          <p:cNvPicPr>
            <a:picLocks noChangeAspect="1" noChangeArrowheads="1"/>
          </p:cNvPicPr>
          <p:nvPr/>
        </p:nvPicPr>
        <p:blipFill>
          <a:blip r:embed="rId2">
            <a:lum bright="6000" contrast="12000"/>
          </a:blip>
          <a:srcRect/>
          <a:stretch>
            <a:fillRect/>
          </a:stretch>
        </p:blipFill>
        <p:spPr bwMode="auto">
          <a:xfrm>
            <a:off x="1524000" y="990600"/>
            <a:ext cx="3232150" cy="4419600"/>
          </a:xfrm>
          <a:prstGeom prst="rect">
            <a:avLst/>
          </a:prstGeom>
          <a:noFill/>
          <a:ln w="9525">
            <a:solidFill>
              <a:schemeClr val="tx1"/>
            </a:solidFill>
            <a:miter lim="800000"/>
            <a:headEnd/>
            <a:tailEnd/>
          </a:ln>
        </p:spPr>
      </p:pic>
      <p:pic>
        <p:nvPicPr>
          <p:cNvPr id="44036" name="Picture 8" descr="Hiroshima-after"/>
          <p:cNvPicPr>
            <a:picLocks noChangeAspect="1" noChangeArrowheads="1"/>
          </p:cNvPicPr>
          <p:nvPr/>
        </p:nvPicPr>
        <p:blipFill>
          <a:blip r:embed="rId3">
            <a:lum bright="-6000" contrast="6000"/>
          </a:blip>
          <a:srcRect/>
          <a:stretch>
            <a:fillRect/>
          </a:stretch>
        </p:blipFill>
        <p:spPr bwMode="auto">
          <a:xfrm>
            <a:off x="4572000" y="4648200"/>
            <a:ext cx="4286250" cy="1857375"/>
          </a:xfrm>
          <a:prstGeom prst="rect">
            <a:avLst/>
          </a:prstGeom>
          <a:noFill/>
          <a:ln w="9525">
            <a:solidFill>
              <a:schemeClr val="tx1"/>
            </a:solidFill>
            <a:miter lim="800000"/>
            <a:headEnd/>
            <a:tailEnd/>
          </a:ln>
        </p:spPr>
      </p:pic>
      <p:sp>
        <p:nvSpPr>
          <p:cNvPr id="96266" name="Rectangle 10"/>
          <p:cNvSpPr>
            <a:spLocks noChangeArrowheads="1"/>
          </p:cNvSpPr>
          <p:nvPr/>
        </p:nvSpPr>
        <p:spPr bwMode="auto">
          <a:xfrm>
            <a:off x="5105400" y="1600200"/>
            <a:ext cx="3657600" cy="2647950"/>
          </a:xfrm>
          <a:prstGeom prst="rect">
            <a:avLst/>
          </a:prstGeom>
          <a:noFill/>
          <a:ln w="12700">
            <a:noFill/>
            <a:miter lim="800000"/>
            <a:headEnd type="none" w="sm" len="sm"/>
            <a:tailEnd type="none" w="sm" len="sm"/>
          </a:ln>
          <a:effectLst/>
        </p:spPr>
        <p:txBody>
          <a:bodyPr>
            <a:spAutoFit/>
          </a:bodyPr>
          <a:lstStyle/>
          <a:p>
            <a:pPr marL="406400" indent="-406400">
              <a:buClr>
                <a:srgbClr val="D80000"/>
              </a:buClr>
              <a:buFont typeface="Freebooter" pitchFamily="18" charset="0"/>
              <a:buNone/>
              <a:defRPr/>
            </a:pPr>
            <a:r>
              <a:rPr lang="en-US" sz="2400" b="1">
                <a:effectLst>
                  <a:outerShdw blurRad="38100" dist="38100" dir="2700000" algn="tl">
                    <a:srgbClr val="FFFFFF"/>
                  </a:outerShdw>
                </a:effectLst>
                <a:latin typeface="Comic Sans MS" pitchFamily="66" charset="0"/>
              </a:rPr>
              <a:t>70,000 killed </a:t>
            </a:r>
            <a:br>
              <a:rPr lang="en-US" sz="2400" b="1">
                <a:effectLst>
                  <a:outerShdw blurRad="38100" dist="38100" dir="2700000" algn="tl">
                    <a:srgbClr val="FFFFFF"/>
                  </a:outerShdw>
                </a:effectLst>
                <a:latin typeface="Comic Sans MS" pitchFamily="66" charset="0"/>
              </a:rPr>
            </a:br>
            <a:r>
              <a:rPr lang="en-US" sz="2400" b="1">
                <a:effectLst>
                  <a:outerShdw blurRad="38100" dist="38100" dir="2700000" algn="tl">
                    <a:srgbClr val="FFFFFF"/>
                  </a:outerShdw>
                </a:effectLst>
                <a:latin typeface="Comic Sans MS" pitchFamily="66" charset="0"/>
              </a:rPr>
              <a:t>immediately.</a:t>
            </a:r>
          </a:p>
          <a:p>
            <a:pPr marL="406400" indent="-406400">
              <a:buClr>
                <a:srgbClr val="D80000"/>
              </a:buClr>
              <a:buFont typeface="Freebooter" pitchFamily="18" charset="0"/>
              <a:buNone/>
              <a:defRPr/>
            </a:pPr>
            <a:r>
              <a:rPr lang="en-US" sz="2400" b="1">
                <a:effectLst>
                  <a:outerShdw blurRad="38100" dist="38100" dir="2700000" algn="tl">
                    <a:srgbClr val="FFFFFF"/>
                  </a:outerShdw>
                </a:effectLst>
                <a:latin typeface="Comic Sans MS" pitchFamily="66" charset="0"/>
              </a:rPr>
              <a:t>48,000 buildings. </a:t>
            </a:r>
            <a:br>
              <a:rPr lang="en-US" sz="2400" b="1">
                <a:effectLst>
                  <a:outerShdw blurRad="38100" dist="38100" dir="2700000" algn="tl">
                    <a:srgbClr val="FFFFFF"/>
                  </a:outerShdw>
                </a:effectLst>
                <a:latin typeface="Comic Sans MS" pitchFamily="66" charset="0"/>
              </a:rPr>
            </a:br>
            <a:r>
              <a:rPr lang="en-US" sz="2400" b="1">
                <a:effectLst>
                  <a:outerShdw blurRad="38100" dist="38100" dir="2700000" algn="tl">
                    <a:srgbClr val="FFFFFF"/>
                  </a:outerShdw>
                </a:effectLst>
                <a:latin typeface="Comic Sans MS" pitchFamily="66" charset="0"/>
              </a:rPr>
              <a:t>destroyed.</a:t>
            </a:r>
          </a:p>
          <a:p>
            <a:pPr marL="406400" indent="-406400">
              <a:buClr>
                <a:srgbClr val="D80000"/>
              </a:buClr>
              <a:buFont typeface="Freebooter" pitchFamily="18" charset="0"/>
              <a:buNone/>
              <a:defRPr/>
            </a:pPr>
            <a:r>
              <a:rPr lang="en-US" sz="2400" b="1">
                <a:effectLst>
                  <a:outerShdw blurRad="38100" dist="38100" dir="2700000" algn="tl">
                    <a:srgbClr val="FFFFFF"/>
                  </a:outerShdw>
                </a:effectLst>
                <a:latin typeface="Comic Sans MS" pitchFamily="66" charset="0"/>
              </a:rPr>
              <a:t>100,000s died of </a:t>
            </a:r>
            <a:br>
              <a:rPr lang="en-US" sz="2400" b="1">
                <a:effectLst>
                  <a:outerShdw blurRad="38100" dist="38100" dir="2700000" algn="tl">
                    <a:srgbClr val="FFFFFF"/>
                  </a:outerShdw>
                </a:effectLst>
                <a:latin typeface="Comic Sans MS" pitchFamily="66" charset="0"/>
              </a:rPr>
            </a:br>
            <a:r>
              <a:rPr lang="en-US" sz="2400" b="1">
                <a:effectLst>
                  <a:outerShdw blurRad="38100" dist="38100" dir="2700000" algn="tl">
                    <a:srgbClr val="FFFFFF"/>
                  </a:outerShdw>
                </a:effectLst>
                <a:latin typeface="Comic Sans MS" pitchFamily="66" charset="0"/>
              </a:rPr>
              <a:t>radiation poisoning &amp; </a:t>
            </a:r>
            <a:br>
              <a:rPr lang="en-US" sz="2400" b="1">
                <a:effectLst>
                  <a:outerShdw blurRad="38100" dist="38100" dir="2700000" algn="tl">
                    <a:srgbClr val="FFFFFF"/>
                  </a:outerShdw>
                </a:effectLst>
                <a:latin typeface="Comic Sans MS" pitchFamily="66" charset="0"/>
              </a:rPr>
            </a:br>
            <a:r>
              <a:rPr lang="en-US" sz="2400" b="1">
                <a:effectLst>
                  <a:outerShdw blurRad="38100" dist="38100" dir="2700000" algn="tl">
                    <a:srgbClr val="FFFFFF"/>
                  </a:outerShdw>
                </a:effectLst>
                <a:latin typeface="Comic Sans MS" pitchFamily="66" charset="0"/>
              </a:rPr>
              <a:t>cancer later.</a:t>
            </a:r>
            <a:endParaRPr lang="en-US" sz="2400" b="1">
              <a:effectLst>
                <a:outerShdw blurRad="38100" dist="38100" dir="2700000" algn="tl">
                  <a:srgbClr val="FFFFFF"/>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6">
                                            <p:txEl>
                                              <p:pRg st="0" end="0"/>
                                            </p:txEl>
                                          </p:spTgt>
                                        </p:tgtEl>
                                        <p:attrNameLst>
                                          <p:attrName>style.visibility</p:attrName>
                                        </p:attrNameLst>
                                      </p:cBhvr>
                                      <p:to>
                                        <p:strVal val="visible"/>
                                      </p:to>
                                    </p:set>
                                    <p:animEffect transition="in" filter="fade">
                                      <p:cBhvr>
                                        <p:cTn id="7" dur="500"/>
                                        <p:tgtEl>
                                          <p:spTgt spid="96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66">
                                            <p:txEl>
                                              <p:pRg st="1" end="1"/>
                                            </p:txEl>
                                          </p:spTgt>
                                        </p:tgtEl>
                                        <p:attrNameLst>
                                          <p:attrName>style.visibility</p:attrName>
                                        </p:attrNameLst>
                                      </p:cBhvr>
                                      <p:to>
                                        <p:strVal val="visible"/>
                                      </p:to>
                                    </p:set>
                                    <p:animEffect transition="in" filter="fade">
                                      <p:cBhvr>
                                        <p:cTn id="12" dur="500"/>
                                        <p:tgtEl>
                                          <p:spTgt spid="96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266">
                                            <p:txEl>
                                              <p:pRg st="2" end="2"/>
                                            </p:txEl>
                                          </p:spTgt>
                                        </p:tgtEl>
                                        <p:attrNameLst>
                                          <p:attrName>style.visibility</p:attrName>
                                        </p:attrNameLst>
                                      </p:cBhvr>
                                      <p:to>
                                        <p:strVal val="visible"/>
                                      </p:to>
                                    </p:set>
                                    <p:animEffect transition="in" filter="fade">
                                      <p:cBhvr>
                                        <p:cTn id="17" dur="500"/>
                                        <p:tgtEl>
                                          <p:spTgt spid="96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US" sz="2800">
                <a:solidFill>
                  <a:schemeClr val="bg1"/>
                </a:solidFill>
                <a:latin typeface="Bookman Old Style" pitchFamily="18" charset="0"/>
              </a:rPr>
              <a:t>“</a:t>
            </a:r>
            <a:r>
              <a:rPr lang="en-US" sz="2800">
                <a:latin typeface="Century Schoolbook" pitchFamily="18" charset="0"/>
              </a:rPr>
              <a:t>We are in possession of the most destructive explosive ever devised by man. A single one of our newly developed atomic bombs is actually the equivalent in explosive power to what 2000 of our giant B-29s can carry on a single mission. </a:t>
            </a:r>
          </a:p>
          <a:p>
            <a:endParaRPr lang="en-US" sz="2800">
              <a:latin typeface="Century Schoolbook" pitchFamily="18" charset="0"/>
            </a:endParaRPr>
          </a:p>
          <a:p>
            <a:r>
              <a:rPr lang="en-US" sz="2800">
                <a:latin typeface="Century Schoolbook" pitchFamily="18" charset="0"/>
              </a:rPr>
              <a:t>This awful fact is one for you to ponder and we solemnly assure you it is grimly accurate. We have just begun to use this weapon against your homeland. If you still have any doubt, make inquiry as to what happened to Hiroshima… we ask that you now petition the Emperor to end the war. </a:t>
            </a:r>
          </a:p>
          <a:p>
            <a:endParaRPr lang="en-US" sz="2800">
              <a:latin typeface="Century Schoolbook" pitchFamily="18" charset="0"/>
            </a:endParaRPr>
          </a:p>
          <a:p>
            <a:r>
              <a:rPr lang="en-US" sz="2800">
                <a:latin typeface="Century Schoolbook" pitchFamily="18" charset="0"/>
              </a:rPr>
              <a:t>Our president has outlined for you the thirteen consequences of an honorable surrender.”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219200" y="319088"/>
            <a:ext cx="7620000" cy="731837"/>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4200" b="1">
                <a:solidFill>
                  <a:srgbClr val="D80000"/>
                </a:solidFill>
                <a:latin typeface="Comic Sans MS" pitchFamily="66" charset="0"/>
              </a:rPr>
              <a:t>Japanese A-Bomb Survivors</a:t>
            </a:r>
          </a:p>
        </p:txBody>
      </p:sp>
      <p:pic>
        <p:nvPicPr>
          <p:cNvPr id="47107" name="Picture 4" descr="Japanese A-bomb survivor-skin burns"/>
          <p:cNvPicPr>
            <a:picLocks noChangeAspect="1" noChangeArrowheads="1"/>
          </p:cNvPicPr>
          <p:nvPr/>
        </p:nvPicPr>
        <p:blipFill>
          <a:blip r:embed="rId2">
            <a:lum contrast="6000"/>
          </a:blip>
          <a:srcRect/>
          <a:stretch>
            <a:fillRect/>
          </a:stretch>
        </p:blipFill>
        <p:spPr bwMode="auto">
          <a:xfrm>
            <a:off x="1276350" y="1676400"/>
            <a:ext cx="3752850" cy="4038600"/>
          </a:xfrm>
          <a:prstGeom prst="rect">
            <a:avLst/>
          </a:prstGeom>
          <a:noFill/>
          <a:ln w="9525">
            <a:solidFill>
              <a:schemeClr val="tx1"/>
            </a:solidFill>
            <a:miter lim="800000"/>
            <a:headEnd/>
            <a:tailEnd/>
          </a:ln>
        </p:spPr>
      </p:pic>
      <p:pic>
        <p:nvPicPr>
          <p:cNvPr id="47108" name="Picture 5" descr="A-bom victim-1"/>
          <p:cNvPicPr>
            <a:picLocks noChangeAspect="1" noChangeArrowheads="1"/>
          </p:cNvPicPr>
          <p:nvPr/>
        </p:nvPicPr>
        <p:blipFill>
          <a:blip r:embed="rId3"/>
          <a:srcRect/>
          <a:stretch>
            <a:fillRect/>
          </a:stretch>
        </p:blipFill>
        <p:spPr bwMode="auto">
          <a:xfrm>
            <a:off x="5324475" y="1219200"/>
            <a:ext cx="3514725" cy="5181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0" y="0"/>
            <a:ext cx="9144000" cy="1158875"/>
          </a:xfrm>
          <a:prstGeom prst="rect">
            <a:avLst/>
          </a:prstGeom>
          <a:noFill/>
          <a:ln w="9525">
            <a:noFill/>
            <a:miter lim="800000"/>
            <a:headEnd/>
            <a:tailEnd/>
          </a:ln>
        </p:spPr>
        <p:txBody>
          <a:bodyPr>
            <a:spAutoFit/>
          </a:bodyPr>
          <a:lstStyle/>
          <a:p>
            <a:pPr marL="342900" indent="-342900"/>
            <a:r>
              <a:rPr lang="en-US" sz="3500" b="1">
                <a:solidFill>
                  <a:schemeClr val="bg1"/>
                </a:solidFill>
              </a:rPr>
              <a:t/>
            </a:r>
            <a:br>
              <a:rPr lang="en-US" sz="3500" b="1">
                <a:solidFill>
                  <a:schemeClr val="bg1"/>
                </a:solidFill>
              </a:rPr>
            </a:br>
            <a:endParaRPr lang="en-US" sz="3500" b="1">
              <a:solidFill>
                <a:schemeClr val="bg1"/>
              </a:solidFill>
            </a:endParaRPr>
          </a:p>
        </p:txBody>
      </p:sp>
      <p:sp>
        <p:nvSpPr>
          <p:cNvPr id="48131" name="Text Box 5"/>
          <p:cNvSpPr txBox="1">
            <a:spLocks noChangeArrowheads="1"/>
          </p:cNvSpPr>
          <p:nvPr/>
        </p:nvSpPr>
        <p:spPr bwMode="auto">
          <a:xfrm>
            <a:off x="0" y="0"/>
            <a:ext cx="9144000" cy="4800600"/>
          </a:xfrm>
          <a:prstGeom prst="rect">
            <a:avLst/>
          </a:prstGeom>
          <a:noFill/>
          <a:ln w="9525">
            <a:noFill/>
            <a:miter lim="800000"/>
            <a:headEnd/>
            <a:tailEnd/>
          </a:ln>
        </p:spPr>
        <p:txBody>
          <a:bodyPr>
            <a:spAutoFit/>
          </a:bodyPr>
          <a:lstStyle/>
          <a:p>
            <a:pPr marL="342900" indent="-342900"/>
            <a:r>
              <a:rPr lang="en-US" sz="2800" b="1">
                <a:solidFill>
                  <a:srgbClr val="99FF33"/>
                </a:solidFill>
              </a:rPr>
              <a:t>Notes #14b</a:t>
            </a:r>
            <a:r>
              <a:rPr lang="en-US" sz="2800" b="1">
                <a:solidFill>
                  <a:srgbClr val="FFFF00"/>
                </a:solidFill>
              </a:rPr>
              <a:t>, Title: “</a:t>
            </a:r>
            <a:r>
              <a:rPr lang="en-US" sz="2800" b="1">
                <a:solidFill>
                  <a:srgbClr val="99FF33"/>
                </a:solidFill>
              </a:rPr>
              <a:t>WWII: Asia</a:t>
            </a:r>
            <a:r>
              <a:rPr lang="en-US" sz="2800" b="1">
                <a:solidFill>
                  <a:srgbClr val="FFFF00"/>
                </a:solidFill>
              </a:rPr>
              <a:t>”</a:t>
            </a:r>
            <a:r>
              <a:rPr lang="en-US" sz="2800" b="1">
                <a:solidFill>
                  <a:schemeClr val="bg1"/>
                </a:solidFill>
              </a:rPr>
              <a:t> </a:t>
            </a:r>
            <a:endParaRPr lang="en-US" sz="2800" b="1"/>
          </a:p>
          <a:p>
            <a:pPr marL="342900" indent="-342900"/>
            <a:r>
              <a:rPr lang="en-US" sz="2700" b="1"/>
              <a:t>7) </a:t>
            </a:r>
            <a:r>
              <a:rPr lang="en-US" sz="2700" b="1" u="sng"/>
              <a:t>8/15/1945: Japan Surrenders</a:t>
            </a:r>
            <a:r>
              <a:rPr lang="en-US" sz="2700" b="1"/>
              <a:t>: Emperor Hirohito</a:t>
            </a:r>
          </a:p>
          <a:p>
            <a:pPr marL="342900" indent="-342900"/>
            <a:r>
              <a:rPr lang="en-US" sz="2700" b="1"/>
              <a:t>orders surrender. US General MacArthur controls Jap.</a:t>
            </a: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chemeClr val="bg1"/>
              </a:solidFill>
            </a:endParaRPr>
          </a:p>
          <a:p>
            <a:pPr marL="342900" indent="-342900"/>
            <a:endParaRPr lang="en-US" sz="2800" b="1">
              <a:solidFill>
                <a:srgbClr val="99FF33"/>
              </a:solidFill>
            </a:endParaRPr>
          </a:p>
          <a:p>
            <a:pPr marL="342900" indent="-342900"/>
            <a:endParaRPr lang="en-US" sz="2800" b="1">
              <a:solidFill>
                <a:srgbClr val="99FF33"/>
              </a:solidFill>
            </a:endParaRPr>
          </a:p>
        </p:txBody>
      </p:sp>
      <p:pic>
        <p:nvPicPr>
          <p:cNvPr id="48132" name="Picture 2" descr="http://aboutjapan.japansociety.org/resources/category/1/6/3/3/images/BE047790.jpg"/>
          <p:cNvPicPr>
            <a:picLocks noChangeAspect="1" noChangeArrowheads="1"/>
          </p:cNvPicPr>
          <p:nvPr/>
        </p:nvPicPr>
        <p:blipFill>
          <a:blip r:embed="rId3"/>
          <a:srcRect/>
          <a:stretch>
            <a:fillRect/>
          </a:stretch>
        </p:blipFill>
        <p:spPr bwMode="auto">
          <a:xfrm>
            <a:off x="0" y="1295400"/>
            <a:ext cx="9144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219200" y="136525"/>
            <a:ext cx="7620000" cy="7016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4000" b="1">
                <a:solidFill>
                  <a:srgbClr val="D80000"/>
                </a:solidFill>
                <a:latin typeface="Comic Sans MS" pitchFamily="66" charset="0"/>
              </a:rPr>
              <a:t>After the Destruction</a:t>
            </a:r>
          </a:p>
        </p:txBody>
      </p:sp>
      <p:sp>
        <p:nvSpPr>
          <p:cNvPr id="84999" name="Rectangle 7"/>
          <p:cNvSpPr>
            <a:spLocks noChangeArrowheads="1"/>
          </p:cNvSpPr>
          <p:nvPr/>
        </p:nvSpPr>
        <p:spPr bwMode="auto">
          <a:xfrm>
            <a:off x="5105400" y="1371600"/>
            <a:ext cx="3048000" cy="3013075"/>
          </a:xfrm>
          <a:prstGeom prst="rect">
            <a:avLst/>
          </a:prstGeom>
          <a:noFill/>
          <a:ln w="12700">
            <a:noFill/>
            <a:miter lim="800000"/>
            <a:headEnd type="none" w="sm" len="sm"/>
            <a:tailEnd type="none" w="sm" len="sm"/>
          </a:ln>
          <a:effectLst/>
        </p:spPr>
        <p:txBody>
          <a:bodyPr>
            <a:spAutoFit/>
          </a:bodyPr>
          <a:lstStyle/>
          <a:p>
            <a:pPr marL="347663" indent="-347663">
              <a:buClr>
                <a:srgbClr val="D80000"/>
              </a:buClr>
              <a:buFont typeface="Freebooter" pitchFamily="18" charset="0"/>
              <a:buNone/>
              <a:defRPr/>
            </a:pPr>
            <a:r>
              <a:rPr lang="en-US" sz="2400" b="1">
                <a:effectLst>
                  <a:outerShdw blurRad="38100" dist="38100" dir="2700000" algn="tl">
                    <a:srgbClr val="FFFFFF"/>
                  </a:outerShdw>
                </a:effectLst>
                <a:latin typeface="Comic Sans MS" pitchFamily="66" charset="0"/>
              </a:rPr>
              <a:t>   MacArthur is named Supreme Allied Commander of the Pacific and begins the occupation of Japan</a:t>
            </a:r>
          </a:p>
        </p:txBody>
      </p:sp>
      <p:pic>
        <p:nvPicPr>
          <p:cNvPr id="50180" name="Picture 8" descr="Macarthur_hirohito"/>
          <p:cNvPicPr>
            <a:picLocks noChangeAspect="1" noChangeArrowheads="1"/>
          </p:cNvPicPr>
          <p:nvPr/>
        </p:nvPicPr>
        <p:blipFill>
          <a:blip r:embed="rId2"/>
          <a:srcRect/>
          <a:stretch>
            <a:fillRect/>
          </a:stretch>
        </p:blipFill>
        <p:spPr bwMode="auto">
          <a:xfrm>
            <a:off x="609600" y="1371600"/>
            <a:ext cx="4276725"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9">
                                            <p:txEl>
                                              <p:pRg st="0" end="0"/>
                                            </p:txEl>
                                          </p:spTgt>
                                        </p:tgtEl>
                                        <p:attrNameLst>
                                          <p:attrName>style.visibility</p:attrName>
                                        </p:attrNameLst>
                                      </p:cBhvr>
                                      <p:to>
                                        <p:strVal val="visible"/>
                                      </p:to>
                                    </p:set>
                                    <p:animEffect transition="in" filter="fade">
                                      <p:cBhvr>
                                        <p:cTn id="7" dur="1000"/>
                                        <p:tgtEl>
                                          <p:spTgt spid="849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600200" y="5029200"/>
            <a:ext cx="6324600" cy="1960563"/>
          </a:xfrm>
          <a:prstGeom prst="rect">
            <a:avLst/>
          </a:prstGeom>
          <a:solidFill>
            <a:schemeClr val="bg1">
              <a:alpha val="59999"/>
            </a:schemeClr>
          </a:solidFill>
          <a:ln w="9525">
            <a:solidFill>
              <a:srgbClr val="996633"/>
            </a:solidFill>
            <a:miter lim="800000"/>
            <a:headEnd/>
            <a:tailEnd/>
          </a:ln>
        </p:spPr>
        <p:txBody>
          <a:bodyPr>
            <a:spAutoFit/>
          </a:bodyPr>
          <a:lstStyle/>
          <a:p>
            <a:pPr>
              <a:buClr>
                <a:srgbClr val="CC3300"/>
              </a:buClr>
              <a:buFont typeface="Arial" pitchFamily="34" charset="0"/>
              <a:buChar char="►"/>
            </a:pPr>
            <a:r>
              <a:rPr lang="en-US" sz="3000" b="1">
                <a:latin typeface="Comic Sans MS" pitchFamily="66" charset="0"/>
              </a:rPr>
              <a:t>The emperor through out most of the Twentieth Century was  __________________</a:t>
            </a:r>
          </a:p>
          <a:p>
            <a:pPr>
              <a:buClr>
                <a:srgbClr val="CC3300"/>
              </a:buClr>
              <a:buFont typeface="Arial" pitchFamily="34" charset="0"/>
              <a:buNone/>
            </a:pPr>
            <a:endParaRPr lang="en-US" sz="3200" b="1">
              <a:solidFill>
                <a:srgbClr val="0000FF"/>
              </a:solidFill>
              <a:latin typeface="Arial" pitchFamily="34" charset="0"/>
              <a:sym typeface="Wingdings" pitchFamily="2" charset="2"/>
            </a:endParaRPr>
          </a:p>
        </p:txBody>
      </p:sp>
      <p:sp>
        <p:nvSpPr>
          <p:cNvPr id="53251" name="Text Box 3"/>
          <p:cNvSpPr txBox="1">
            <a:spLocks noChangeArrowheads="1"/>
          </p:cNvSpPr>
          <p:nvPr/>
        </p:nvSpPr>
        <p:spPr bwMode="auto">
          <a:xfrm>
            <a:off x="1905000" y="5867400"/>
            <a:ext cx="3962400" cy="549275"/>
          </a:xfrm>
          <a:prstGeom prst="rect">
            <a:avLst/>
          </a:prstGeom>
          <a:noFill/>
          <a:ln w="9525">
            <a:noFill/>
            <a:miter lim="800000"/>
            <a:headEnd/>
            <a:tailEnd/>
          </a:ln>
        </p:spPr>
        <p:txBody>
          <a:bodyPr>
            <a:spAutoFit/>
          </a:bodyPr>
          <a:lstStyle/>
          <a:p>
            <a:pPr>
              <a:spcBef>
                <a:spcPct val="50000"/>
              </a:spcBef>
            </a:pPr>
            <a:r>
              <a:rPr lang="en-US" sz="3000" b="1">
                <a:solidFill>
                  <a:srgbClr val="FF3300"/>
                </a:solidFill>
                <a:latin typeface="Comic Sans MS" pitchFamily="66" charset="0"/>
              </a:rPr>
              <a:t>Emperor Hirohito</a:t>
            </a:r>
          </a:p>
        </p:txBody>
      </p:sp>
      <p:pic>
        <p:nvPicPr>
          <p:cNvPr id="20484" name="Picture 6" descr="EmperorHirohitoLarge"/>
          <p:cNvPicPr>
            <a:picLocks noChangeAspect="1" noChangeArrowheads="1"/>
          </p:cNvPicPr>
          <p:nvPr/>
        </p:nvPicPr>
        <p:blipFill>
          <a:blip r:embed="rId2"/>
          <a:srcRect/>
          <a:stretch>
            <a:fillRect/>
          </a:stretch>
        </p:blipFill>
        <p:spPr bwMode="auto">
          <a:xfrm>
            <a:off x="2133600" y="304800"/>
            <a:ext cx="5086350" cy="4370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dissolve">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53251"/>
                                        </p:tgtEl>
                                        <p:attrNameLst>
                                          <p:attrName>style.visibility</p:attrName>
                                        </p:attrNameLst>
                                      </p:cBhvr>
                                      <p:to>
                                        <p:strVal val="visible"/>
                                      </p:to>
                                    </p:set>
                                    <p:anim calcmode="lin" valueType="num">
                                      <p:cBhvr>
                                        <p:cTn id="12" dur="500" fill="hold"/>
                                        <p:tgtEl>
                                          <p:spTgt spid="53251"/>
                                        </p:tgtEl>
                                        <p:attrNameLst>
                                          <p:attrName>ppt_w</p:attrName>
                                        </p:attrNameLst>
                                      </p:cBhvr>
                                      <p:tavLst>
                                        <p:tav tm="0">
                                          <p:val>
                                            <p:strVal val="#ppt_w*0.05"/>
                                          </p:val>
                                        </p:tav>
                                        <p:tav tm="100000">
                                          <p:val>
                                            <p:strVal val="#ppt_w"/>
                                          </p:val>
                                        </p:tav>
                                      </p:tavLst>
                                    </p:anim>
                                    <p:anim calcmode="lin" valueType="num">
                                      <p:cBhvr>
                                        <p:cTn id="13" dur="500" fill="hold"/>
                                        <p:tgtEl>
                                          <p:spTgt spid="53251"/>
                                        </p:tgtEl>
                                        <p:attrNameLst>
                                          <p:attrName>ppt_h</p:attrName>
                                        </p:attrNameLst>
                                      </p:cBhvr>
                                      <p:tavLst>
                                        <p:tav tm="0">
                                          <p:val>
                                            <p:strVal val="#ppt_h"/>
                                          </p:val>
                                        </p:tav>
                                        <p:tav tm="100000">
                                          <p:val>
                                            <p:strVal val="#ppt_h"/>
                                          </p:val>
                                        </p:tav>
                                      </p:tavLst>
                                    </p:anim>
                                    <p:anim calcmode="lin" valueType="num">
                                      <p:cBhvr>
                                        <p:cTn id="14" dur="500" fill="hold"/>
                                        <p:tgtEl>
                                          <p:spTgt spid="53251"/>
                                        </p:tgtEl>
                                        <p:attrNameLst>
                                          <p:attrName>ppt_x</p:attrName>
                                        </p:attrNameLst>
                                      </p:cBhvr>
                                      <p:tavLst>
                                        <p:tav tm="0">
                                          <p:val>
                                            <p:strVal val="#ppt_x-.2"/>
                                          </p:val>
                                        </p:tav>
                                        <p:tav tm="100000">
                                          <p:val>
                                            <p:strVal val="#ppt_x"/>
                                          </p:val>
                                        </p:tav>
                                      </p:tavLst>
                                    </p:anim>
                                    <p:anim calcmode="lin" valueType="num">
                                      <p:cBhvr>
                                        <p:cTn id="15" dur="500" fill="hold"/>
                                        <p:tgtEl>
                                          <p:spTgt spid="53251"/>
                                        </p:tgtEl>
                                        <p:attrNameLst>
                                          <p:attrName>ppt_y</p:attrName>
                                        </p:attrNameLst>
                                      </p:cBhvr>
                                      <p:tavLst>
                                        <p:tav tm="0">
                                          <p:val>
                                            <p:strVal val="#ppt_y"/>
                                          </p:val>
                                        </p:tav>
                                        <p:tav tm="100000">
                                          <p:val>
                                            <p:strVal val="#ppt_y"/>
                                          </p:val>
                                        </p:tav>
                                      </p:tavLst>
                                    </p:anim>
                                    <p:animEffect transition="in" filter="fade">
                                      <p:cBhvr>
                                        <p:cTn id="16"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Japan Annexes Korea</a:t>
            </a:r>
          </a:p>
        </p:txBody>
      </p:sp>
      <p:pic>
        <p:nvPicPr>
          <p:cNvPr id="21507" name="Picture 3" descr="japan_tramples_korea"/>
          <p:cNvPicPr>
            <a:picLocks noChangeAspect="1" noChangeArrowheads="1"/>
          </p:cNvPicPr>
          <p:nvPr/>
        </p:nvPicPr>
        <p:blipFill>
          <a:blip r:embed="rId2"/>
          <a:srcRect/>
          <a:stretch>
            <a:fillRect/>
          </a:stretch>
        </p:blipFill>
        <p:spPr bwMode="auto">
          <a:xfrm>
            <a:off x="762000" y="1168400"/>
            <a:ext cx="7620000" cy="508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Japan Is a Player in China</a:t>
            </a:r>
          </a:p>
        </p:txBody>
      </p:sp>
      <p:pic>
        <p:nvPicPr>
          <p:cNvPr id="22531" name="Picture 4" descr="map-CHina-1910-spheres of influence"/>
          <p:cNvPicPr>
            <a:picLocks noChangeAspect="1" noChangeArrowheads="1"/>
          </p:cNvPicPr>
          <p:nvPr/>
        </p:nvPicPr>
        <p:blipFill>
          <a:blip r:embed="rId2">
            <a:lum contrast="6000"/>
          </a:blip>
          <a:srcRect/>
          <a:stretch>
            <a:fillRect/>
          </a:stretch>
        </p:blipFill>
        <p:spPr bwMode="auto">
          <a:xfrm>
            <a:off x="1371600" y="990600"/>
            <a:ext cx="6400800" cy="566102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4494213"/>
          </a:xfrm>
          <a:prstGeom prst="rect">
            <a:avLst/>
          </a:prstGeom>
          <a:noFill/>
          <a:ln w="9525">
            <a:noFill/>
            <a:miter lim="800000"/>
            <a:headEnd/>
            <a:tailEnd/>
          </a:ln>
        </p:spPr>
        <p:txBody>
          <a:bodyPr>
            <a:spAutoFit/>
          </a:bodyPr>
          <a:lstStyle/>
          <a:p>
            <a:pPr marL="342900" indent="-342900"/>
            <a:r>
              <a:rPr lang="en-US" sz="2600" b="1">
                <a:solidFill>
                  <a:srgbClr val="99FF33"/>
                </a:solidFill>
              </a:rPr>
              <a:t>Review:</a:t>
            </a:r>
          </a:p>
          <a:p>
            <a:pPr marL="342900" indent="-342900"/>
            <a:r>
              <a:rPr lang="en-US" sz="2600" b="1">
                <a:solidFill>
                  <a:srgbClr val="99FF33"/>
                </a:solidFill>
              </a:rPr>
              <a:t>1)</a:t>
            </a:r>
            <a:r>
              <a:rPr lang="en-US" sz="2600" b="1">
                <a:solidFill>
                  <a:schemeClr val="bg1"/>
                </a:solidFill>
              </a:rPr>
              <a:t> </a:t>
            </a:r>
            <a:r>
              <a:rPr lang="en-US" sz="2600" b="1" u="sng">
                <a:solidFill>
                  <a:srgbClr val="FFFF00"/>
                </a:solidFill>
              </a:rPr>
              <a:t>Manchuria Incident (1931)</a:t>
            </a:r>
            <a:r>
              <a:rPr lang="en-US" sz="2600" b="1">
                <a:solidFill>
                  <a:schemeClr val="bg1"/>
                </a:solidFill>
              </a:rPr>
              <a:t>: Ultranationalist take over democracy, military </a:t>
            </a:r>
            <a:r>
              <a:rPr lang="en-US" sz="2600" b="1"/>
              <a:t>fakes attack on </a:t>
            </a:r>
            <a:r>
              <a:rPr lang="en-US" sz="2600" b="1">
                <a:solidFill>
                  <a:schemeClr val="bg1"/>
                </a:solidFill>
              </a:rPr>
              <a:t>Jap. railroad in Chinese Manchuria, Jap invades. </a:t>
            </a:r>
          </a:p>
          <a:p>
            <a:pPr marL="342900" indent="-342900"/>
            <a:r>
              <a:rPr lang="en-US" sz="2600" b="1">
                <a:solidFill>
                  <a:srgbClr val="99FF33"/>
                </a:solidFill>
              </a:rPr>
              <a:t>2)</a:t>
            </a:r>
            <a:r>
              <a:rPr lang="en-US" sz="2600" b="1">
                <a:solidFill>
                  <a:schemeClr val="bg1"/>
                </a:solidFill>
              </a:rPr>
              <a:t> </a:t>
            </a:r>
            <a:r>
              <a:rPr lang="en-US" sz="2600" b="1" u="sng">
                <a:solidFill>
                  <a:srgbClr val="FFFF00"/>
                </a:solidFill>
              </a:rPr>
              <a:t>Japan Invades Rest of China (1937)</a:t>
            </a:r>
            <a:r>
              <a:rPr lang="en-US" sz="2600" b="1">
                <a:solidFill>
                  <a:schemeClr val="bg1"/>
                </a:solidFill>
              </a:rPr>
              <a:t>: KMT forced to join with CCP to fight Japan.</a:t>
            </a:r>
          </a:p>
          <a:p>
            <a:pPr marL="342900" indent="-342900"/>
            <a:endParaRPr lang="en-US" sz="2600" b="1">
              <a:solidFill>
                <a:schemeClr val="bg1"/>
              </a:solidFill>
            </a:endParaRPr>
          </a:p>
          <a:p>
            <a:pPr marL="342900" indent="-342900"/>
            <a:endParaRPr lang="en-US" sz="2600" b="1">
              <a:solidFill>
                <a:schemeClr val="bg1"/>
              </a:solidFill>
            </a:endParaRPr>
          </a:p>
          <a:p>
            <a:pPr marL="342900" indent="-342900"/>
            <a:r>
              <a:rPr lang="en-US" sz="2600">
                <a:solidFill>
                  <a:srgbClr val="FF3300"/>
                </a:solidFill>
              </a:rPr>
              <a:t/>
            </a:r>
            <a:br>
              <a:rPr lang="en-US" sz="2600">
                <a:solidFill>
                  <a:srgbClr val="FF3300"/>
                </a:solidFill>
              </a:rPr>
            </a:br>
            <a:endParaRPr lang="en-US" sz="2600" b="1">
              <a:solidFill>
                <a:srgbClr val="FFFF00"/>
              </a:solidFill>
            </a:endParaRPr>
          </a:p>
          <a:p>
            <a:pPr marL="342900" indent="-342900"/>
            <a:endParaRPr lang="en-US" sz="2600">
              <a:solidFill>
                <a:srgbClr val="FF3300"/>
              </a:solidFill>
            </a:endParaRPr>
          </a:p>
          <a:p>
            <a:pPr marL="342900" indent="-342900"/>
            <a:endParaRPr lang="en-US" sz="2600">
              <a:solidFill>
                <a:schemeClr val="bg1"/>
              </a:solidFill>
            </a:endParaRPr>
          </a:p>
        </p:txBody>
      </p:sp>
      <p:pic>
        <p:nvPicPr>
          <p:cNvPr id="23555" name="Picture 2" descr="http://www.historyplace.com/worldhistory/genocide/map-japan.gif"/>
          <p:cNvPicPr>
            <a:picLocks noChangeAspect="1" noChangeArrowheads="1"/>
          </p:cNvPicPr>
          <p:nvPr/>
        </p:nvPicPr>
        <p:blipFill>
          <a:blip r:embed="rId2"/>
          <a:srcRect/>
          <a:stretch>
            <a:fillRect/>
          </a:stretch>
        </p:blipFill>
        <p:spPr bwMode="auto">
          <a:xfrm>
            <a:off x="-152400" y="2362200"/>
            <a:ext cx="9144000" cy="760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228600"/>
            <a:ext cx="8382000" cy="11906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Competition from Another “Pacific” Power Is on the Horizon</a:t>
            </a:r>
          </a:p>
        </p:txBody>
      </p:sp>
      <p:pic>
        <p:nvPicPr>
          <p:cNvPr id="24579" name="Picture 3" descr="imperialismUS"/>
          <p:cNvPicPr>
            <a:picLocks noChangeAspect="1" noChangeArrowheads="1"/>
          </p:cNvPicPr>
          <p:nvPr/>
        </p:nvPicPr>
        <p:blipFill>
          <a:blip r:embed="rId2">
            <a:lum contrast="6000"/>
          </a:blip>
          <a:srcRect l="961" t="481" r="961" b="-90"/>
          <a:stretch>
            <a:fillRect/>
          </a:stretch>
        </p:blipFill>
        <p:spPr bwMode="auto">
          <a:xfrm>
            <a:off x="838200" y="1524000"/>
            <a:ext cx="7467600" cy="5051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The U. S. “Great White Fleet”</a:t>
            </a:r>
          </a:p>
        </p:txBody>
      </p:sp>
      <p:pic>
        <p:nvPicPr>
          <p:cNvPr id="25603" name="Picture 3" descr="imperialism_stunt_im"/>
          <p:cNvPicPr>
            <a:picLocks noChangeAspect="1" noChangeArrowheads="1"/>
          </p:cNvPicPr>
          <p:nvPr/>
        </p:nvPicPr>
        <p:blipFill>
          <a:blip r:embed="rId2"/>
          <a:srcRect l="3088" b="5479"/>
          <a:stretch>
            <a:fillRect/>
          </a:stretch>
        </p:blipFill>
        <p:spPr bwMode="auto">
          <a:xfrm>
            <a:off x="4267200" y="1371600"/>
            <a:ext cx="4437063" cy="4876800"/>
          </a:xfrm>
          <a:prstGeom prst="rect">
            <a:avLst/>
          </a:prstGeom>
          <a:noFill/>
          <a:ln w="9525">
            <a:solidFill>
              <a:schemeClr val="tx2"/>
            </a:solidFill>
            <a:miter lim="800000"/>
            <a:headEnd/>
            <a:tailEnd/>
          </a:ln>
        </p:spPr>
      </p:pic>
      <p:pic>
        <p:nvPicPr>
          <p:cNvPr id="25604" name="Picture 5" descr="great_white_fleet"/>
          <p:cNvPicPr>
            <a:picLocks noChangeAspect="1" noChangeArrowheads="1"/>
          </p:cNvPicPr>
          <p:nvPr/>
        </p:nvPicPr>
        <p:blipFill>
          <a:blip r:embed="rId3">
            <a:clrChange>
              <a:clrFrom>
                <a:srgbClr val="F4F4F4"/>
              </a:clrFrom>
              <a:clrTo>
                <a:srgbClr val="F4F4F4">
                  <a:alpha val="0"/>
                </a:srgbClr>
              </a:clrTo>
            </a:clrChange>
            <a:lum contrast="6000"/>
          </a:blip>
          <a:srcRect l="6757" t="10817" r="6757" b="7552"/>
          <a:stretch>
            <a:fillRect/>
          </a:stretch>
        </p:blipFill>
        <p:spPr bwMode="auto">
          <a:xfrm>
            <a:off x="228600" y="2514600"/>
            <a:ext cx="3733800" cy="233362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876800" y="457200"/>
            <a:ext cx="3124200" cy="4703763"/>
          </a:xfrm>
          <a:prstGeom prst="rect">
            <a:avLst/>
          </a:prstGeom>
          <a:solidFill>
            <a:schemeClr val="bg1">
              <a:alpha val="59999"/>
            </a:schemeClr>
          </a:solidFill>
          <a:ln w="9525">
            <a:solidFill>
              <a:srgbClr val="996633"/>
            </a:solidFill>
            <a:miter lim="800000"/>
            <a:headEnd/>
            <a:tailEnd/>
          </a:ln>
        </p:spPr>
        <p:txBody>
          <a:bodyPr>
            <a:spAutoFit/>
          </a:bodyPr>
          <a:lstStyle/>
          <a:p>
            <a:pPr>
              <a:buClr>
                <a:srgbClr val="CC3300"/>
              </a:buClr>
              <a:buFont typeface="Arial" pitchFamily="34" charset="0"/>
              <a:buChar char="►"/>
            </a:pPr>
            <a:r>
              <a:rPr lang="en-US" sz="3000" b="1">
                <a:latin typeface="Comic Sans MS" pitchFamily="66" charset="0"/>
              </a:rPr>
              <a:t>Emperor Hirohito was the man that ordered the attack on __________ which forced the US to join WWII.</a:t>
            </a:r>
          </a:p>
          <a:p>
            <a:pPr>
              <a:buClr>
                <a:srgbClr val="CC3300"/>
              </a:buClr>
              <a:buFont typeface="Arial" pitchFamily="34" charset="0"/>
              <a:buNone/>
            </a:pPr>
            <a:endParaRPr lang="en-US" sz="3200" b="1">
              <a:solidFill>
                <a:srgbClr val="0000FF"/>
              </a:solidFill>
              <a:latin typeface="Arial" pitchFamily="34" charset="0"/>
              <a:sym typeface="Wingdings" pitchFamily="2" charset="2"/>
            </a:endParaRPr>
          </a:p>
        </p:txBody>
      </p:sp>
      <p:sp>
        <p:nvSpPr>
          <p:cNvPr id="54275" name="Text Box 3"/>
          <p:cNvSpPr txBox="1">
            <a:spLocks noChangeArrowheads="1"/>
          </p:cNvSpPr>
          <p:nvPr/>
        </p:nvSpPr>
        <p:spPr bwMode="auto">
          <a:xfrm>
            <a:off x="4953000" y="2667000"/>
            <a:ext cx="3962400" cy="549275"/>
          </a:xfrm>
          <a:prstGeom prst="rect">
            <a:avLst/>
          </a:prstGeom>
          <a:noFill/>
          <a:ln w="9525">
            <a:noFill/>
            <a:miter lim="800000"/>
            <a:headEnd/>
            <a:tailEnd/>
          </a:ln>
        </p:spPr>
        <p:txBody>
          <a:bodyPr>
            <a:spAutoFit/>
          </a:bodyPr>
          <a:lstStyle/>
          <a:p>
            <a:pPr>
              <a:spcBef>
                <a:spcPct val="50000"/>
              </a:spcBef>
            </a:pPr>
            <a:r>
              <a:rPr lang="en-US" sz="3000" b="1">
                <a:solidFill>
                  <a:srgbClr val="FF3300"/>
                </a:solidFill>
                <a:latin typeface="Comic Sans MS" pitchFamily="66" charset="0"/>
              </a:rPr>
              <a:t>Pearl Harbor</a:t>
            </a:r>
          </a:p>
        </p:txBody>
      </p:sp>
      <p:pic>
        <p:nvPicPr>
          <p:cNvPr id="27652" name="Picture 6" descr="hirohito"/>
          <p:cNvPicPr>
            <a:picLocks noChangeAspect="1" noChangeArrowheads="1"/>
          </p:cNvPicPr>
          <p:nvPr/>
        </p:nvPicPr>
        <p:blipFill>
          <a:blip r:embed="rId5"/>
          <a:srcRect/>
          <a:stretch>
            <a:fillRect/>
          </a:stretch>
        </p:blipFill>
        <p:spPr bwMode="auto">
          <a:xfrm>
            <a:off x="533400" y="0"/>
            <a:ext cx="3438525" cy="5353050"/>
          </a:xfrm>
          <a:prstGeom prst="rect">
            <a:avLst/>
          </a:prstGeom>
          <a:noFill/>
          <a:ln w="9525">
            <a:noFill/>
            <a:miter lim="800000"/>
            <a:headEnd/>
            <a:tailEnd/>
          </a:ln>
        </p:spPr>
      </p:pic>
      <p:pic>
        <p:nvPicPr>
          <p:cNvPr id="54280" name="Picture 8" descr="pearl_harbor_11"/>
          <p:cNvPicPr>
            <a:picLocks noChangeAspect="1" noChangeArrowheads="1"/>
          </p:cNvPicPr>
          <p:nvPr/>
        </p:nvPicPr>
        <p:blipFill>
          <a:blip r:embed="rId6"/>
          <a:srcRect/>
          <a:stretch>
            <a:fillRect/>
          </a:stretch>
        </p:blipFill>
        <p:spPr bwMode="auto">
          <a:xfrm>
            <a:off x="-609600" y="0"/>
            <a:ext cx="10515600" cy="7345363"/>
          </a:xfrm>
          <a:prstGeom prst="rect">
            <a:avLst/>
          </a:prstGeom>
          <a:noFill/>
          <a:ln w="9525">
            <a:noFill/>
            <a:miter lim="800000"/>
            <a:headEnd/>
            <a:tailEnd/>
          </a:ln>
        </p:spPr>
      </p:pic>
      <p:pic>
        <p:nvPicPr>
          <p:cNvPr id="54281" name="Picture 9">
            <a:hlinkClick r:id="" action="ppaction://media"/>
          </p:cNvPr>
          <p:cNvPicPr>
            <a:picLocks noRot="1" noChangeAspect="1" noChangeArrowheads="1"/>
          </p:cNvPicPr>
          <p:nvPr>
            <a:wavAudioFile r:embed="rId1" name="j0097484.wav"/>
          </p:nvPr>
        </p:nvPicPr>
        <p:blipFill>
          <a:blip r:embed="rId7"/>
          <a:srcRect/>
          <a:stretch>
            <a:fillRect/>
          </a:stretch>
        </p:blipFill>
        <p:spPr bwMode="auto">
          <a:xfrm>
            <a:off x="304800" y="6858000"/>
            <a:ext cx="304800" cy="304800"/>
          </a:xfrm>
          <a:prstGeom prst="rect">
            <a:avLst/>
          </a:prstGeom>
          <a:noFill/>
          <a:ln w="9525">
            <a:noFill/>
            <a:miter lim="800000"/>
            <a:headEnd/>
            <a:tailEnd/>
          </a:ln>
        </p:spPr>
      </p:pic>
      <p:pic>
        <p:nvPicPr>
          <p:cNvPr id="54282" name="Picture 10">
            <a:hlinkClick r:id="" action="ppaction://media"/>
          </p:cNvPr>
          <p:cNvPicPr>
            <a:picLocks noRot="1" noChangeAspect="1" noChangeArrowheads="1"/>
          </p:cNvPicPr>
          <p:nvPr>
            <a:wavAudioFile r:embed="rId2" name="j0097485.wav"/>
          </p:nvPr>
        </p:nvPicPr>
        <p:blipFill>
          <a:blip r:embed="rId7"/>
          <a:srcRect/>
          <a:stretch>
            <a:fillRect/>
          </a:stretch>
        </p:blipFill>
        <p:spPr bwMode="auto">
          <a:xfrm>
            <a:off x="1066800" y="6858000"/>
            <a:ext cx="304800" cy="304800"/>
          </a:xfrm>
          <a:prstGeom prst="rect">
            <a:avLst/>
          </a:prstGeom>
          <a:noFill/>
          <a:ln w="9525">
            <a:noFill/>
            <a:miter lim="800000"/>
            <a:headEnd/>
            <a:tailEnd/>
          </a:ln>
        </p:spPr>
      </p:pic>
      <p:pic>
        <p:nvPicPr>
          <p:cNvPr id="54283" name="Picture 11">
            <a:hlinkClick r:id="" action="ppaction://media"/>
          </p:cNvPr>
          <p:cNvPicPr>
            <a:picLocks noRot="1" noChangeAspect="1" noChangeArrowheads="1"/>
          </p:cNvPicPr>
          <p:nvPr>
            <a:wavAudioFile r:embed="rId3" name="MSj03882710000[1].wav"/>
          </p:nvPr>
        </p:nvPicPr>
        <p:blipFill>
          <a:blip r:embed="rId7"/>
          <a:srcRect/>
          <a:stretch>
            <a:fillRect/>
          </a:stretch>
        </p:blipFill>
        <p:spPr bwMode="auto">
          <a:xfrm>
            <a:off x="1676400" y="6858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dissolve">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 calcmode="lin" valueType="num">
                                      <p:cBhvr>
                                        <p:cTn id="12" dur="500" fill="hold"/>
                                        <p:tgtEl>
                                          <p:spTgt spid="54275"/>
                                        </p:tgtEl>
                                        <p:attrNameLst>
                                          <p:attrName>ppt_w</p:attrName>
                                        </p:attrNameLst>
                                      </p:cBhvr>
                                      <p:tavLst>
                                        <p:tav tm="0">
                                          <p:val>
                                            <p:strVal val="#ppt_w*0.05"/>
                                          </p:val>
                                        </p:tav>
                                        <p:tav tm="100000">
                                          <p:val>
                                            <p:strVal val="#ppt_w"/>
                                          </p:val>
                                        </p:tav>
                                      </p:tavLst>
                                    </p:anim>
                                    <p:anim calcmode="lin" valueType="num">
                                      <p:cBhvr>
                                        <p:cTn id="13" dur="500" fill="hold"/>
                                        <p:tgtEl>
                                          <p:spTgt spid="54275"/>
                                        </p:tgtEl>
                                        <p:attrNameLst>
                                          <p:attrName>ppt_h</p:attrName>
                                        </p:attrNameLst>
                                      </p:cBhvr>
                                      <p:tavLst>
                                        <p:tav tm="0">
                                          <p:val>
                                            <p:strVal val="#ppt_h"/>
                                          </p:val>
                                        </p:tav>
                                        <p:tav tm="100000">
                                          <p:val>
                                            <p:strVal val="#ppt_h"/>
                                          </p:val>
                                        </p:tav>
                                      </p:tavLst>
                                    </p:anim>
                                    <p:anim calcmode="lin" valueType="num">
                                      <p:cBhvr>
                                        <p:cTn id="14" dur="500" fill="hold"/>
                                        <p:tgtEl>
                                          <p:spTgt spid="54275"/>
                                        </p:tgtEl>
                                        <p:attrNameLst>
                                          <p:attrName>ppt_x</p:attrName>
                                        </p:attrNameLst>
                                      </p:cBhvr>
                                      <p:tavLst>
                                        <p:tav tm="0">
                                          <p:val>
                                            <p:strVal val="#ppt_x-.2"/>
                                          </p:val>
                                        </p:tav>
                                        <p:tav tm="100000">
                                          <p:val>
                                            <p:strVal val="#ppt_x"/>
                                          </p:val>
                                        </p:tav>
                                      </p:tavLst>
                                    </p:anim>
                                    <p:anim calcmode="lin" valueType="num">
                                      <p:cBhvr>
                                        <p:cTn id="15" dur="500" fill="hold"/>
                                        <p:tgtEl>
                                          <p:spTgt spid="54275"/>
                                        </p:tgtEl>
                                        <p:attrNameLst>
                                          <p:attrName>ppt_y</p:attrName>
                                        </p:attrNameLst>
                                      </p:cBhvr>
                                      <p:tavLst>
                                        <p:tav tm="0">
                                          <p:val>
                                            <p:strVal val="#ppt_y"/>
                                          </p:val>
                                        </p:tav>
                                        <p:tav tm="100000">
                                          <p:val>
                                            <p:strVal val="#ppt_y"/>
                                          </p:val>
                                        </p:tav>
                                      </p:tavLst>
                                    </p:anim>
                                    <p:animEffect transition="in" filter="fade">
                                      <p:cBhvr>
                                        <p:cTn id="16" dur="500"/>
                                        <p:tgtEl>
                                          <p:spTgt spid="5427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4280"/>
                                        </p:tgtEl>
                                        <p:attrNameLst>
                                          <p:attrName>style.visibility</p:attrName>
                                        </p:attrNameLst>
                                      </p:cBhvr>
                                      <p:to>
                                        <p:strVal val="visible"/>
                                      </p:to>
                                    </p:set>
                                    <p:animEffect transition="in" filter="wipe(down)">
                                      <p:cBhvr>
                                        <p:cTn id="21" dur="580">
                                          <p:stCondLst>
                                            <p:cond delay="0"/>
                                          </p:stCondLst>
                                        </p:cTn>
                                        <p:tgtEl>
                                          <p:spTgt spid="54280"/>
                                        </p:tgtEl>
                                      </p:cBhvr>
                                    </p:animEffect>
                                    <p:anim calcmode="lin" valueType="num">
                                      <p:cBhvr>
                                        <p:cTn id="22" dur="1822" tmFilter="0,0; 0.14,0.36; 0.43,0.73; 0.71,0.91; 1.0,1.0">
                                          <p:stCondLst>
                                            <p:cond delay="0"/>
                                          </p:stCondLst>
                                        </p:cTn>
                                        <p:tgtEl>
                                          <p:spTgt spid="5428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428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428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428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4280"/>
                                        </p:tgtEl>
                                        <p:attrNameLst>
                                          <p:attrName>ppt_y</p:attrName>
                                        </p:attrNameLst>
                                      </p:cBhvr>
                                      <p:tavLst>
                                        <p:tav tm="0" fmla="#ppt_y-sin(pi*$)/81">
                                          <p:val>
                                            <p:fltVal val="0"/>
                                          </p:val>
                                        </p:tav>
                                        <p:tav tm="100000">
                                          <p:val>
                                            <p:fltVal val="1"/>
                                          </p:val>
                                        </p:tav>
                                      </p:tavLst>
                                    </p:anim>
                                    <p:animScale>
                                      <p:cBhvr>
                                        <p:cTn id="27" dur="26">
                                          <p:stCondLst>
                                            <p:cond delay="650"/>
                                          </p:stCondLst>
                                        </p:cTn>
                                        <p:tgtEl>
                                          <p:spTgt spid="54280"/>
                                        </p:tgtEl>
                                      </p:cBhvr>
                                      <p:to x="100000" y="60000"/>
                                    </p:animScale>
                                    <p:animScale>
                                      <p:cBhvr>
                                        <p:cTn id="28" dur="166" decel="50000">
                                          <p:stCondLst>
                                            <p:cond delay="676"/>
                                          </p:stCondLst>
                                        </p:cTn>
                                        <p:tgtEl>
                                          <p:spTgt spid="54280"/>
                                        </p:tgtEl>
                                      </p:cBhvr>
                                      <p:to x="100000" y="100000"/>
                                    </p:animScale>
                                    <p:animScale>
                                      <p:cBhvr>
                                        <p:cTn id="29" dur="26">
                                          <p:stCondLst>
                                            <p:cond delay="1312"/>
                                          </p:stCondLst>
                                        </p:cTn>
                                        <p:tgtEl>
                                          <p:spTgt spid="54280"/>
                                        </p:tgtEl>
                                      </p:cBhvr>
                                      <p:to x="100000" y="80000"/>
                                    </p:animScale>
                                    <p:animScale>
                                      <p:cBhvr>
                                        <p:cTn id="30" dur="166" decel="50000">
                                          <p:stCondLst>
                                            <p:cond delay="1338"/>
                                          </p:stCondLst>
                                        </p:cTn>
                                        <p:tgtEl>
                                          <p:spTgt spid="54280"/>
                                        </p:tgtEl>
                                      </p:cBhvr>
                                      <p:to x="100000" y="100000"/>
                                    </p:animScale>
                                    <p:animScale>
                                      <p:cBhvr>
                                        <p:cTn id="31" dur="26">
                                          <p:stCondLst>
                                            <p:cond delay="1642"/>
                                          </p:stCondLst>
                                        </p:cTn>
                                        <p:tgtEl>
                                          <p:spTgt spid="54280"/>
                                        </p:tgtEl>
                                      </p:cBhvr>
                                      <p:to x="100000" y="90000"/>
                                    </p:animScale>
                                    <p:animScale>
                                      <p:cBhvr>
                                        <p:cTn id="32" dur="166" decel="50000">
                                          <p:stCondLst>
                                            <p:cond delay="1668"/>
                                          </p:stCondLst>
                                        </p:cTn>
                                        <p:tgtEl>
                                          <p:spTgt spid="54280"/>
                                        </p:tgtEl>
                                      </p:cBhvr>
                                      <p:to x="100000" y="100000"/>
                                    </p:animScale>
                                    <p:animScale>
                                      <p:cBhvr>
                                        <p:cTn id="33" dur="26">
                                          <p:stCondLst>
                                            <p:cond delay="1808"/>
                                          </p:stCondLst>
                                        </p:cTn>
                                        <p:tgtEl>
                                          <p:spTgt spid="54280"/>
                                        </p:tgtEl>
                                      </p:cBhvr>
                                      <p:to x="100000" y="95000"/>
                                    </p:animScale>
                                    <p:animScale>
                                      <p:cBhvr>
                                        <p:cTn id="34" dur="166" decel="50000">
                                          <p:stCondLst>
                                            <p:cond delay="1834"/>
                                          </p:stCondLst>
                                        </p:cTn>
                                        <p:tgtEl>
                                          <p:spTgt spid="54280"/>
                                        </p:tgtEl>
                                      </p:cBhvr>
                                      <p:to x="100000" y="100000"/>
                                    </p:animScale>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2132" fill="hold"/>
                                        <p:tgtEl>
                                          <p:spTgt spid="54281"/>
                                        </p:tgtEl>
                                      </p:cBhvr>
                                    </p:cmd>
                                  </p:childTnLst>
                                </p:cTn>
                              </p:par>
                            </p:childTnLst>
                          </p:cTn>
                        </p:par>
                        <p:par>
                          <p:cTn id="38" fill="hold">
                            <p:stCondLst>
                              <p:cond delay="4132"/>
                            </p:stCondLst>
                            <p:childTnLst>
                              <p:par>
                                <p:cTn id="39" presetID="1" presetClass="mediacall" presetSubtype="0" fill="hold" nodeType="afterEffect">
                                  <p:stCondLst>
                                    <p:cond delay="0"/>
                                  </p:stCondLst>
                                  <p:childTnLst>
                                    <p:cmd type="call" cmd="playFrom(0.0)">
                                      <p:cBhvr>
                                        <p:cTn id="40" dur="1271" fill="hold"/>
                                        <p:tgtEl>
                                          <p:spTgt spid="54282"/>
                                        </p:tgtEl>
                                      </p:cBhvr>
                                    </p:cmd>
                                  </p:childTnLst>
                                </p:cTn>
                              </p:par>
                            </p:childTnLst>
                          </p:cTn>
                        </p:par>
                        <p:par>
                          <p:cTn id="41" fill="hold">
                            <p:stCondLst>
                              <p:cond delay="5403"/>
                            </p:stCondLst>
                            <p:childTnLst>
                              <p:par>
                                <p:cTn id="42" presetID="1" presetClass="mediacall" presetSubtype="0" fill="hold" nodeType="afterEffect">
                                  <p:stCondLst>
                                    <p:cond delay="0"/>
                                  </p:stCondLst>
                                  <p:childTnLst>
                                    <p:cmd type="call" cmd="playFrom(0.0)">
                                      <p:cBhvr>
                                        <p:cTn id="43" dur="2982" fill="hold"/>
                                        <p:tgtEl>
                                          <p:spTgt spid="5428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54281"/>
                </p:tgtEl>
              </p:cMediaNode>
            </p:audio>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54282"/>
                </p:tgtEl>
              </p:cMediaNode>
            </p:audio>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54283"/>
                </p:tgtEl>
              </p:cMediaNode>
            </p:audio>
          </p:childTnLst>
        </p:cTn>
      </p:par>
    </p:tnLst>
    <p:bldLst>
      <p:bldP spid="542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14400" y="228600"/>
            <a:ext cx="7391400" cy="762000"/>
          </a:xfrm>
          <a:prstGeom prst="rect">
            <a:avLst/>
          </a:prstGeom>
          <a:noFill/>
          <a:ln w="9525">
            <a:noFill/>
            <a:miter lim="800000"/>
            <a:headEnd/>
            <a:tailEnd/>
          </a:ln>
          <a:effectLst/>
        </p:spPr>
        <p:txBody>
          <a:bodyPr>
            <a:spAutoFit/>
            <a:flatTx/>
          </a:bodyPr>
          <a:lstStyle/>
          <a:p>
            <a:pPr algn="ctr">
              <a:spcBef>
                <a:spcPct val="50000"/>
              </a:spcBef>
              <a:defRPr/>
            </a:pPr>
            <a:r>
              <a:rPr lang="en-US" sz="4400" b="1">
                <a:solidFill>
                  <a:srgbClr val="0000A6"/>
                </a:solidFill>
                <a:effectLst>
                  <a:outerShdw blurRad="38100" dist="38100" dir="2700000" algn="tl">
                    <a:srgbClr val="000000"/>
                  </a:outerShdw>
                </a:effectLst>
              </a:rPr>
              <a:t>ANSWER: Natural Resources</a:t>
            </a:r>
          </a:p>
        </p:txBody>
      </p:sp>
      <p:sp>
        <p:nvSpPr>
          <p:cNvPr id="55300" name="Text Box 4"/>
          <p:cNvSpPr txBox="1">
            <a:spLocks noChangeArrowheads="1"/>
          </p:cNvSpPr>
          <p:nvPr/>
        </p:nvSpPr>
        <p:spPr bwMode="auto">
          <a:xfrm>
            <a:off x="838200" y="2209800"/>
            <a:ext cx="7391400" cy="1431925"/>
          </a:xfrm>
          <a:prstGeom prst="rect">
            <a:avLst/>
          </a:prstGeom>
          <a:noFill/>
          <a:ln w="9525">
            <a:noFill/>
            <a:miter lim="800000"/>
            <a:headEnd/>
            <a:tailEnd/>
          </a:ln>
          <a:effectLst/>
        </p:spPr>
        <p:txBody>
          <a:bodyPr>
            <a:spAutoFit/>
            <a:flatTx/>
          </a:bodyPr>
          <a:lstStyle/>
          <a:p>
            <a:pPr algn="ctr">
              <a:spcBef>
                <a:spcPct val="50000"/>
              </a:spcBef>
              <a:defRPr/>
            </a:pPr>
            <a:r>
              <a:rPr lang="en-US" sz="4400" b="1">
                <a:solidFill>
                  <a:srgbClr val="0000A6"/>
                </a:solidFill>
                <a:effectLst>
                  <a:outerShdw blurRad="38100" dist="38100" dir="2700000" algn="tl">
                    <a:srgbClr val="000000"/>
                  </a:outerShdw>
                </a:effectLst>
              </a:rPr>
              <a:t>What was the reason for the attack on Pearl Harbor???</a:t>
            </a:r>
          </a:p>
        </p:txBody>
      </p:sp>
      <p:sp>
        <p:nvSpPr>
          <p:cNvPr id="55301" name="Text Box 5"/>
          <p:cNvSpPr txBox="1">
            <a:spLocks noChangeArrowheads="1"/>
          </p:cNvSpPr>
          <p:nvPr/>
        </p:nvSpPr>
        <p:spPr bwMode="auto">
          <a:xfrm>
            <a:off x="685800" y="4114800"/>
            <a:ext cx="7391400" cy="579438"/>
          </a:xfrm>
          <a:prstGeom prst="rect">
            <a:avLst/>
          </a:prstGeom>
          <a:noFill/>
          <a:ln w="9525">
            <a:noFill/>
            <a:miter lim="800000"/>
            <a:headEnd/>
            <a:tailEnd/>
          </a:ln>
          <a:effectLst/>
        </p:spPr>
        <p:txBody>
          <a:bodyPr>
            <a:spAutoFit/>
            <a:flatTx/>
          </a:bodyPr>
          <a:lstStyle/>
          <a:p>
            <a:pPr algn="ctr">
              <a:spcBef>
                <a:spcPct val="50000"/>
              </a:spcBef>
              <a:defRPr/>
            </a:pPr>
            <a:r>
              <a:rPr lang="en-US" sz="3200" b="1">
                <a:solidFill>
                  <a:srgbClr val="0000A6"/>
                </a:solidFill>
                <a:effectLst>
                  <a:outerShdw blurRad="38100" dist="38100" dir="2700000" algn="tl">
                    <a:srgbClr val="000000"/>
                  </a:outerShdw>
                </a:effectLst>
              </a:rPr>
              <a:t>HINT: (</a:t>
            </a:r>
            <a:r>
              <a:rPr lang="en-US" sz="3200" i="1">
                <a:solidFill>
                  <a:srgbClr val="0000A6"/>
                </a:solidFill>
                <a:effectLst>
                  <a:outerShdw blurRad="38100" dist="38100" dir="2700000" algn="tl">
                    <a:srgbClr val="000000"/>
                  </a:outerShdw>
                </a:effectLst>
              </a:rPr>
              <a:t>IT HAD SOMETHING TO DO WITH GEOGRAPHY</a:t>
            </a:r>
            <a:r>
              <a:rPr lang="en-US" sz="3200" b="1">
                <a:solidFill>
                  <a:srgbClr val="0000A6"/>
                </a:solidFill>
                <a:effectLst>
                  <a:outerShdw blurRad="38100" dist="38100" dir="2700000" algn="tl">
                    <a:srgbClr val="000000"/>
                  </a:outerShdw>
                </a:effectLst>
              </a:rPr>
              <a:t>)</a:t>
            </a:r>
          </a:p>
        </p:txBody>
      </p:sp>
      <p:pic>
        <p:nvPicPr>
          <p:cNvPr id="55303" name="Picture 7"/>
          <p:cNvPicPr>
            <a:picLocks noChangeAspect="1" noChangeArrowheads="1"/>
          </p:cNvPicPr>
          <p:nvPr>
            <p:ph/>
          </p:nvPr>
        </p:nvPicPr>
        <p:blipFill>
          <a:blip r:embed="rId3">
            <a:lum bright="-6000" contrast="6000"/>
          </a:blip>
          <a:srcRect b="4156"/>
          <a:stretch>
            <a:fillRect/>
          </a:stretch>
        </p:blipFill>
        <p:spPr>
          <a:xfrm>
            <a:off x="0" y="1290638"/>
            <a:ext cx="9144000" cy="5567362"/>
          </a:xfr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fade">
                                      <p:cBhvr>
                                        <p:cTn id="7" dur="2000"/>
                                        <p:tgtEl>
                                          <p:spTgt spid="55301"/>
                                        </p:tgtEl>
                                      </p:cBhvr>
                                    </p:animEffect>
                                    <p:anim calcmode="lin" valueType="num">
                                      <p:cBhvr>
                                        <p:cTn id="8" dur="2000" fill="hold"/>
                                        <p:tgtEl>
                                          <p:spTgt spid="55301"/>
                                        </p:tgtEl>
                                        <p:attrNameLst>
                                          <p:attrName>style.rotation</p:attrName>
                                        </p:attrNameLst>
                                      </p:cBhvr>
                                      <p:tavLst>
                                        <p:tav tm="0">
                                          <p:val>
                                            <p:fltVal val="720"/>
                                          </p:val>
                                        </p:tav>
                                        <p:tav tm="100000">
                                          <p:val>
                                            <p:fltVal val="0"/>
                                          </p:val>
                                        </p:tav>
                                      </p:tavLst>
                                    </p:anim>
                                    <p:anim calcmode="lin" valueType="num">
                                      <p:cBhvr>
                                        <p:cTn id="9" dur="2000" fill="hold"/>
                                        <p:tgtEl>
                                          <p:spTgt spid="55301"/>
                                        </p:tgtEl>
                                        <p:attrNameLst>
                                          <p:attrName>ppt_h</p:attrName>
                                        </p:attrNameLst>
                                      </p:cBhvr>
                                      <p:tavLst>
                                        <p:tav tm="0">
                                          <p:val>
                                            <p:fltVal val="0"/>
                                          </p:val>
                                        </p:tav>
                                        <p:tav tm="100000">
                                          <p:val>
                                            <p:strVal val="#ppt_h"/>
                                          </p:val>
                                        </p:tav>
                                      </p:tavLst>
                                    </p:anim>
                                    <p:anim calcmode="lin" valueType="num">
                                      <p:cBhvr>
                                        <p:cTn id="10" dur="2000" fill="hold"/>
                                        <p:tgtEl>
                                          <p:spTgt spid="5530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5303"/>
                                        </p:tgtEl>
                                        <p:attrNameLst>
                                          <p:attrName>style.visibility</p:attrName>
                                        </p:attrNameLst>
                                      </p:cBhvr>
                                      <p:to>
                                        <p:strVal val="visible"/>
                                      </p:to>
                                    </p:set>
                                    <p:animEffect transition="in" filter="dissolve">
                                      <p:cBhvr>
                                        <p:cTn id="15" dur="2000"/>
                                        <p:tgtEl>
                                          <p:spTgt spid="5530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5298"/>
                                        </p:tgtEl>
                                        <p:attrNameLst>
                                          <p:attrName>style.visibility</p:attrName>
                                        </p:attrNameLst>
                                      </p:cBhvr>
                                      <p:to>
                                        <p:strVal val="visible"/>
                                      </p:to>
                                    </p:set>
                                    <p:animEffect transition="in" filter="dissolve">
                                      <p:cBhvr>
                                        <p:cTn id="18" dur="5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471</Words>
  <Application>Microsoft Office PowerPoint</Application>
  <PresentationFormat>On-screen Show (4:3)</PresentationFormat>
  <Paragraphs>65</Paragraphs>
  <Slides>18</Slides>
  <Notes>4</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e200303702</dc:creator>
  <cp:lastModifiedBy>e200303702</cp:lastModifiedBy>
  <cp:revision>2</cp:revision>
  <dcterms:created xsi:type="dcterms:W3CDTF">2009-09-02T18:08:29Z</dcterms:created>
  <dcterms:modified xsi:type="dcterms:W3CDTF">2009-09-02T18:23:33Z</dcterms:modified>
</cp:coreProperties>
</file>