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2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A3630-F7D6-4BD4-B261-29BC8AD10CFF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8DB96-1B69-428E-922D-1EA6032CAA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AF88-9B94-4D88-B387-45A14485A74F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5499-17A3-4665-B883-D627D2595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AF88-9B94-4D88-B387-45A14485A74F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5499-17A3-4665-B883-D627D2595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AF88-9B94-4D88-B387-45A14485A74F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5499-17A3-4665-B883-D627D2595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AF88-9B94-4D88-B387-45A14485A74F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5499-17A3-4665-B883-D627D2595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AF88-9B94-4D88-B387-45A14485A74F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5499-17A3-4665-B883-D627D2595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AF88-9B94-4D88-B387-45A14485A74F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5499-17A3-4665-B883-D627D2595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AF88-9B94-4D88-B387-45A14485A74F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5499-17A3-4665-B883-D627D2595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AF88-9B94-4D88-B387-45A14485A74F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5499-17A3-4665-B883-D627D2595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AF88-9B94-4D88-B387-45A14485A74F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5499-17A3-4665-B883-D627D2595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AF88-9B94-4D88-B387-45A14485A74F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5499-17A3-4665-B883-D627D2595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AF88-9B94-4D88-B387-45A14485A74F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5499-17A3-4665-B883-D627D2595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7AF88-9B94-4D88-B387-45A14485A74F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F5499-17A3-4665-B883-D627D25953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animationfactory.com/animations/people_a_l/elderly/12ebd4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http://upload.wikimedia.org/wikipedia/commons/thumb/8/81/Stop_sign.png/600px-Stop_sign.png"/>
          <p:cNvPicPr>
            <a:picLocks noChangeAspect="1" noChangeArrowheads="1"/>
          </p:cNvPicPr>
          <p:nvPr/>
        </p:nvPicPr>
        <p:blipFill>
          <a:blip r:embed="rId2">
            <a:lum bright="40000" contrast="-30000"/>
          </a:blip>
          <a:srcRect/>
          <a:stretch>
            <a:fillRect/>
          </a:stretch>
        </p:blipFill>
        <p:spPr bwMode="auto">
          <a:xfrm>
            <a:off x="1447800" y="0"/>
            <a:ext cx="685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295400" y="0"/>
            <a:ext cx="676364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China Ceases Trade</a:t>
            </a:r>
          </a:p>
        </p:txBody>
      </p:sp>
      <p:sp>
        <p:nvSpPr>
          <p:cNvPr id="35844" name="TextBox 2"/>
          <p:cNvSpPr txBox="1">
            <a:spLocks noChangeArrowheads="1"/>
          </p:cNvSpPr>
          <p:nvPr/>
        </p:nvSpPr>
        <p:spPr bwMode="auto">
          <a:xfrm>
            <a:off x="0" y="914400"/>
            <a:ext cx="91440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/>
              <a:t>After </a:t>
            </a:r>
            <a:r>
              <a:rPr lang="en-US" sz="2800" dirty="0" err="1"/>
              <a:t>Chengzu’s</a:t>
            </a:r>
            <a:r>
              <a:rPr lang="en-US" sz="2800" dirty="0"/>
              <a:t> death in 1424, China’s new emperor decided that foreign trade was too expensive.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/>
              <a:t>The rest of the world seemed to demand China’s products more than China sought theirs.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/>
              <a:t>The emperor and his advisors agreed that the nation's money should go to strengthening the military rather than to finance commercial voyages.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China entered a period of isolation from the rest of the world.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/>
              <a:t>While private merchants continued to trade along routs like the Silk Road, China never again financed large voyages like those undertaken by </a:t>
            </a:r>
            <a:r>
              <a:rPr lang="en-US" sz="2800" dirty="0" err="1"/>
              <a:t>Zheng</a:t>
            </a:r>
            <a:r>
              <a:rPr lang="en-US" sz="2800" dirty="0"/>
              <a:t> He.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WordArt 2"/>
          <p:cNvSpPr>
            <a:spLocks noChangeArrowheads="1" noChangeShapeType="1" noTextEdit="1"/>
          </p:cNvSpPr>
          <p:nvPr/>
        </p:nvSpPr>
        <p:spPr bwMode="auto">
          <a:xfrm>
            <a:off x="1905000" y="2438400"/>
            <a:ext cx="58674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F9C507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OrientNarrow"/>
              </a:rPr>
              <a:t>Europe vs. China </a:t>
            </a: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1905000" y="4724400"/>
            <a:ext cx="5486400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 ___________ the Chinese people revolted against the emperor that they blamed for _____________________?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895600" y="990600"/>
            <a:ext cx="2362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2590800" y="4724400"/>
            <a:ext cx="914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1911</a:t>
            </a:r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3886200" y="5410200"/>
            <a:ext cx="3200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Not protecting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animBg="1"/>
      <p:bldP spid="117763" grpId="0"/>
      <p:bldP spid="117765" grpId="0"/>
      <p:bldP spid="1177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086600" cy="914400"/>
          </a:xfrm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FFFF00"/>
                </a:solidFill>
                <a:latin typeface="OrientNarrow" pitchFamily="2" charset="0"/>
              </a:rPr>
              <a:t>Chinese Warlords, 1920s</a:t>
            </a:r>
          </a:p>
        </p:txBody>
      </p:sp>
      <p:pic>
        <p:nvPicPr>
          <p:cNvPr id="13315" name="Picture 6" descr="warlord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 l="2055"/>
          <a:stretch>
            <a:fillRect/>
          </a:stretch>
        </p:blipFill>
        <p:spPr>
          <a:xfrm>
            <a:off x="2998788" y="1219200"/>
            <a:ext cx="3630612" cy="4724400"/>
          </a:xfrm>
          <a:ln>
            <a:solidFill>
              <a:schemeClr val="tx1"/>
            </a:solidFill>
          </a:ln>
        </p:spPr>
      </p:pic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2286000" y="6096000"/>
            <a:ext cx="4953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Yuan Shi-kai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086600" cy="9144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FFFF00"/>
                </a:solidFill>
                <a:latin typeface="OrientNarrow" pitchFamily="2" charset="0"/>
              </a:rPr>
              <a:t>China in 1924</a:t>
            </a:r>
          </a:p>
        </p:txBody>
      </p:sp>
      <p:pic>
        <p:nvPicPr>
          <p:cNvPr id="14339" name="Picture 6" descr="chin1924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62200" y="1219200"/>
            <a:ext cx="4830763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086600" cy="1143000"/>
          </a:xfrm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FFFF00"/>
                </a:solidFill>
                <a:latin typeface="OrientNarrow" pitchFamily="2" charset="0"/>
              </a:rPr>
              <a:t>Chiang Kai-shek Becomes President </a:t>
            </a:r>
            <a:br>
              <a:rPr lang="en-US" sz="4000" b="1" dirty="0" smtClean="0">
                <a:solidFill>
                  <a:srgbClr val="FFFF00"/>
                </a:solidFill>
                <a:latin typeface="OrientNarrow" pitchFamily="2" charset="0"/>
              </a:rPr>
            </a:br>
            <a:r>
              <a:rPr lang="en-US" sz="4000" b="1" dirty="0" smtClean="0">
                <a:solidFill>
                  <a:srgbClr val="FFFF00"/>
                </a:solidFill>
                <a:latin typeface="OrientNarrow" pitchFamily="2" charset="0"/>
              </a:rPr>
              <a:t>of Nationalist China, 1928</a:t>
            </a:r>
          </a:p>
        </p:txBody>
      </p:sp>
      <p:pic>
        <p:nvPicPr>
          <p:cNvPr id="15363" name="Picture 6" descr="jiang"/>
          <p:cNvPicPr>
            <a:picLocks noChangeAspect="1" noChangeArrowheads="1"/>
          </p:cNvPicPr>
          <p:nvPr>
            <p:ph idx="1"/>
          </p:nvPr>
        </p:nvPicPr>
        <p:blipFill>
          <a:blip r:embed="rId2">
            <a:lum bright="12000"/>
          </a:blip>
          <a:srcRect/>
          <a:stretch>
            <a:fillRect/>
          </a:stretch>
        </p:blipFill>
        <p:spPr>
          <a:xfrm>
            <a:off x="1524000" y="1828800"/>
            <a:ext cx="6858000" cy="4171950"/>
          </a:xfr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WordArt 2"/>
          <p:cNvSpPr>
            <a:spLocks noChangeArrowheads="1" noChangeShapeType="1" noTextEdit="1"/>
          </p:cNvSpPr>
          <p:nvPr/>
        </p:nvSpPr>
        <p:spPr bwMode="auto">
          <a:xfrm>
            <a:off x="1752600" y="1524000"/>
            <a:ext cx="6019800" cy="350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F9C507"/>
                </a:solidFill>
                <a:effectLst>
                  <a:outerShdw dist="81320" dir="2319588" algn="ctr" rotWithShape="0">
                    <a:srgbClr val="990000"/>
                  </a:outerShdw>
                </a:effectLst>
                <a:latin typeface="OrientNarrow"/>
              </a:rPr>
              <a:t>The Long March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F9C507"/>
                </a:solidFill>
                <a:effectLst>
                  <a:outerShdw dist="81320" dir="2319588" algn="ctr" rotWithShape="0">
                    <a:srgbClr val="990000"/>
                  </a:outerShdw>
                </a:effectLst>
                <a:latin typeface="OrientNarrow"/>
              </a:rPr>
              <a:t>1934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3238" y="228600"/>
            <a:ext cx="5694362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FFFF00"/>
                </a:solidFill>
                <a:latin typeface="OrientNarrow" pitchFamily="2" charset="0"/>
              </a:rPr>
              <a:t>The Long March</a:t>
            </a:r>
          </a:p>
        </p:txBody>
      </p:sp>
      <p:pic>
        <p:nvPicPr>
          <p:cNvPr id="17411" name="Picture 3" descr="longmarc"/>
          <p:cNvPicPr>
            <a:picLocks noChangeAspect="1" noChangeArrowheads="1" noCrop="1"/>
          </p:cNvPicPr>
          <p:nvPr>
            <p:ph idx="1"/>
          </p:nvPr>
        </p:nvPicPr>
        <p:blipFill>
          <a:blip r:embed="rId2">
            <a:lum bright="-6000" contrast="12000"/>
          </a:blip>
          <a:srcRect/>
          <a:stretch>
            <a:fillRect/>
          </a:stretch>
        </p:blipFill>
        <p:spPr>
          <a:xfrm>
            <a:off x="1752600" y="1143000"/>
            <a:ext cx="5715000" cy="52847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73238" y="228600"/>
            <a:ext cx="5694362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FFFF00"/>
                </a:solidFill>
                <a:latin typeface="OrientNarrow" pitchFamily="2" charset="0"/>
              </a:rPr>
              <a:t>The Long March</a:t>
            </a:r>
          </a:p>
        </p:txBody>
      </p:sp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1600200" y="1295400"/>
            <a:ext cx="6934200" cy="526297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800" dirty="0"/>
              <a:t>There was not one Long March, but several, as various Communist armies in the south escaped to the north and west. </a:t>
            </a:r>
          </a:p>
          <a:p>
            <a:r>
              <a:rPr lang="en-US" sz="2800" dirty="0"/>
              <a:t>The Communists, under the eventual command of Mao Zedong and Zhou </a:t>
            </a:r>
            <a:r>
              <a:rPr lang="en-US" sz="2800" dirty="0" err="1"/>
              <a:t>Enlai</a:t>
            </a:r>
            <a:r>
              <a:rPr lang="en-US" sz="2800" dirty="0"/>
              <a:t>, escaped in a circling retreat to the west and north, which reportedly traversed some 12,500 kilometers (8,000 miles) over 370 days. The Long March began the ascent to power of Mao Zedong , whose leadership during the retreat gained him the support of the members of the party.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76200"/>
            <a:ext cx="7086600" cy="9144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FFFF00"/>
                </a:solidFill>
                <a:latin typeface="OrientNarrow" pitchFamily="2" charset="0"/>
              </a:rPr>
              <a:t>Mao Zedong As a Young Revolutionary</a:t>
            </a:r>
          </a:p>
        </p:txBody>
      </p:sp>
      <p:pic>
        <p:nvPicPr>
          <p:cNvPr id="19459" name="Picture 6" descr="25.jpg (19510 bytes)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71800" y="1143000"/>
            <a:ext cx="3657600" cy="4876800"/>
          </a:xfrm>
          <a:ln>
            <a:solidFill>
              <a:schemeClr val="tx1"/>
            </a:solidFill>
          </a:ln>
        </p:spPr>
      </p:pic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2286000" y="6172200"/>
            <a:ext cx="4953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(Mao Tse-tung)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086600" cy="9144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FFFF00"/>
                </a:solidFill>
                <a:latin typeface="OrientNarrow" pitchFamily="2" charset="0"/>
              </a:rPr>
              <a:t>Mao With His Children, 1930s</a:t>
            </a:r>
          </a:p>
        </p:txBody>
      </p:sp>
      <p:pic>
        <p:nvPicPr>
          <p:cNvPr id="21507" name="Picture 6" descr="mao4"/>
          <p:cNvPicPr>
            <a:picLocks noChangeAspect="1" noChangeArrowheads="1"/>
          </p:cNvPicPr>
          <p:nvPr>
            <p:ph idx="1"/>
          </p:nvPr>
        </p:nvPicPr>
        <p:blipFill>
          <a:blip r:embed="rId2">
            <a:lum bright="-6000" contrast="-6000"/>
          </a:blip>
          <a:srcRect l="1428" r="1428"/>
          <a:stretch>
            <a:fillRect/>
          </a:stretch>
        </p:blipFill>
        <p:spPr>
          <a:xfrm>
            <a:off x="2209800" y="1600200"/>
            <a:ext cx="5181600" cy="4533900"/>
          </a:xfr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Japan tries to invade China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In an effort to rebuff a Japanese invasion in 1937, Chiang collaborated with Mao Zedong and his army.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After the bombing of Pearl Harbor, the United States helped to fund Chiang and his government.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7t.dk/Newsimg/China/Cities_Locations_Buildings/guangzhou-in-location-ma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0"/>
            <a:ext cx="3657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0" y="-76200"/>
            <a:ext cx="9144000" cy="747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>
                <a:solidFill>
                  <a:srgbClr val="FF0000"/>
                </a:solidFill>
              </a:rPr>
              <a:t>In the early 1800’s The Qing decided to allow trade on a 				limited basis.</a:t>
            </a:r>
          </a:p>
          <a:p>
            <a:pPr>
              <a:buFont typeface="Arial" pitchFamily="34" charset="0"/>
              <a:buChar char="•"/>
            </a:pPr>
            <a:r>
              <a:rPr lang="en-US"/>
              <a:t>They created the Canton System.</a:t>
            </a:r>
          </a:p>
          <a:p>
            <a:pPr>
              <a:buFont typeface="Arial" pitchFamily="34" charset="0"/>
              <a:buChar char="•"/>
            </a:pPr>
            <a:r>
              <a:rPr lang="en-US"/>
              <a:t>The Canton System only allowed 				Europeans to trade in the Chinese 				city of Canton (modern day city 					of Guangzhou).</a:t>
            </a:r>
          </a:p>
          <a:p>
            <a:pPr>
              <a:buFont typeface="Arial" pitchFamily="34" charset="0"/>
              <a:buChar char="•"/>
            </a:pPr>
            <a:r>
              <a:rPr lang="en-US"/>
              <a:t>The Qing intended to limit trade and 				protect the Chinese people from 					what they viewed as Europe’s negative influence.</a:t>
            </a:r>
          </a:p>
          <a:p>
            <a:pPr>
              <a:buFont typeface="Arial" pitchFamily="34" charset="0"/>
              <a:buChar char="•"/>
            </a:pPr>
            <a:r>
              <a:rPr lang="en-US">
                <a:solidFill>
                  <a:srgbClr val="FF0000"/>
                </a:solidFill>
              </a:rPr>
              <a:t>The Canton System allowed Europeans to bring new products from their colonies in the Western Hemisphere.</a:t>
            </a:r>
          </a:p>
          <a:p>
            <a:pPr>
              <a:buFont typeface="Arial" pitchFamily="34" charset="0"/>
              <a:buChar char="•"/>
            </a:pPr>
            <a:r>
              <a:rPr lang="en-US">
                <a:solidFill>
                  <a:srgbClr val="FF0000"/>
                </a:solidFill>
              </a:rPr>
              <a:t>These products included squash, corn, sweet potatoes and tobacco.</a:t>
            </a:r>
          </a:p>
          <a:p>
            <a:pPr>
              <a:buFont typeface="Arial" pitchFamily="34" charset="0"/>
              <a:buChar char="•"/>
            </a:pPr>
            <a:r>
              <a:rPr lang="en-US"/>
              <a:t>Chinese and Indian consumers like the new products.</a:t>
            </a:r>
          </a:p>
          <a:p>
            <a:pPr>
              <a:buFont typeface="Arial" pitchFamily="34" charset="0"/>
              <a:buChar char="•"/>
            </a:pPr>
            <a:r>
              <a:rPr lang="en-US"/>
              <a:t>They bought and planted many of the new foods.</a:t>
            </a:r>
          </a:p>
          <a:p>
            <a:pPr>
              <a:buFont typeface="Arial" pitchFamily="34" charset="0"/>
              <a:buChar char="•"/>
            </a:pPr>
            <a:r>
              <a:rPr lang="en-US"/>
              <a:t>Meanwhile, luxury items like tobacco became very popular.</a:t>
            </a:r>
          </a:p>
          <a:p>
            <a:pPr>
              <a:buFont typeface="Arial" pitchFamily="34" charset="0"/>
              <a:buChar char="•"/>
            </a:pPr>
            <a:r>
              <a:rPr lang="en-US"/>
              <a:t>The system proved profitable.</a:t>
            </a:r>
          </a:p>
          <a:p>
            <a:pPr>
              <a:buFont typeface="Arial" pitchFamily="34" charset="0"/>
              <a:buChar char="•"/>
            </a:pPr>
            <a:r>
              <a:rPr lang="en-US">
                <a:solidFill>
                  <a:srgbClr val="FF0000"/>
                </a:solidFill>
              </a:rPr>
              <a:t>Both Chinese merchants and European trades got very rich.</a:t>
            </a:r>
          </a:p>
          <a:p>
            <a:pPr>
              <a:buFont typeface="Arial" pitchFamily="34" charset="0"/>
              <a:buChar char="•"/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WordArt 2"/>
          <p:cNvSpPr>
            <a:spLocks noChangeArrowheads="1" noChangeShapeType="1" noTextEdit="1"/>
          </p:cNvSpPr>
          <p:nvPr/>
        </p:nvSpPr>
        <p:spPr bwMode="auto">
          <a:xfrm>
            <a:off x="1752600" y="1143000"/>
            <a:ext cx="5943600" cy="426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F9C507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OrientNarrow"/>
              </a:rPr>
              <a:t>The Communist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F9C507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OrientNarrow"/>
              </a:rPr>
              <a:t>Revolution: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F9C507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OrientNarrow"/>
              </a:rPr>
              <a:t>1946 - 1949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086600" cy="9144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FFFF00"/>
                </a:solidFill>
                <a:latin typeface="OrientNarrow" pitchFamily="2" charset="0"/>
              </a:rPr>
              <a:t>The Peoples’ Liberation Army, 1949</a:t>
            </a:r>
          </a:p>
        </p:txBody>
      </p:sp>
      <p:pic>
        <p:nvPicPr>
          <p:cNvPr id="24579" name="Picture 9" descr="dujiangz"/>
          <p:cNvPicPr>
            <a:picLocks noChangeAspect="1" noChangeArrowheads="1"/>
          </p:cNvPicPr>
          <p:nvPr>
            <p:ph idx="1"/>
          </p:nvPr>
        </p:nvPicPr>
        <p:blipFill>
          <a:blip r:embed="rId2">
            <a:lum contrast="12000"/>
          </a:blip>
          <a:srcRect/>
          <a:stretch>
            <a:fillRect/>
          </a:stretch>
        </p:blipFill>
        <p:spPr>
          <a:xfrm>
            <a:off x="2597150" y="1371600"/>
            <a:ext cx="4260850" cy="4876800"/>
          </a:xfr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086600" cy="9144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FFFF00"/>
                </a:solidFill>
                <a:latin typeface="OrientNarrow" pitchFamily="2" charset="0"/>
              </a:rPr>
              <a:t>The Communist Victory</a:t>
            </a:r>
          </a:p>
        </p:txBody>
      </p:sp>
      <p:pic>
        <p:nvPicPr>
          <p:cNvPr id="25603" name="Picture 6" descr="chin4650"/>
          <p:cNvPicPr>
            <a:picLocks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71600" y="1447800"/>
            <a:ext cx="7162800" cy="495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086600" cy="9144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FFFF00"/>
                </a:solidFill>
                <a:latin typeface="OrientNarrow" pitchFamily="2" charset="0"/>
              </a:rPr>
              <a:t>Taiwan:  The Republic of China</a:t>
            </a:r>
          </a:p>
        </p:txBody>
      </p:sp>
      <p:pic>
        <p:nvPicPr>
          <p:cNvPr id="26627" name="Picture 3" descr="Flag of Taiwan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0" y="1676400"/>
            <a:ext cx="6477000" cy="4318000"/>
          </a:xfr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76200"/>
            <a:ext cx="7086600" cy="9144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FFFF00"/>
                </a:solidFill>
                <a:latin typeface="OrientNarrow" pitchFamily="2" charset="0"/>
              </a:rPr>
              <a:t>Jiang Jieshu (1887-1975)</a:t>
            </a:r>
          </a:p>
        </p:txBody>
      </p:sp>
      <p:pic>
        <p:nvPicPr>
          <p:cNvPr id="27651" name="Picture 6" descr="chaing2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 r="-409" b="5135"/>
          <a:stretch>
            <a:fillRect/>
          </a:stretch>
        </p:blipFill>
        <p:spPr>
          <a:xfrm>
            <a:off x="2362200" y="1143000"/>
            <a:ext cx="4953000" cy="4800600"/>
          </a:xfrm>
          <a:ln>
            <a:solidFill>
              <a:schemeClr val="tx1"/>
            </a:solidFill>
          </a:ln>
        </p:spPr>
      </p:pic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2286000" y="6172200"/>
            <a:ext cx="4953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(Chiang Kai-shek)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086600" cy="9144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FFFF00"/>
                </a:solidFill>
                <a:latin typeface="OrientNarrow" pitchFamily="2" charset="0"/>
              </a:rPr>
              <a:t>The People’s Republic of China</a:t>
            </a:r>
          </a:p>
        </p:txBody>
      </p:sp>
      <p:pic>
        <p:nvPicPr>
          <p:cNvPr id="28675" name="Picture 5" descr="Flag of China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00200" y="1600200"/>
            <a:ext cx="6553200" cy="4327525"/>
          </a:xfr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7086600" cy="914400"/>
          </a:xfrm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FFFF00"/>
                </a:solidFill>
                <a:latin typeface="OrientNarrow" pitchFamily="2" charset="0"/>
              </a:rPr>
              <a:t>Reasons for the Communists’ Success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219200" y="1600200"/>
            <a:ext cx="7620000" cy="4789488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buClr>
                <a:srgbClr val="FFFF00"/>
              </a:buClr>
              <a:buFont typeface="Arial" pitchFamily="34" charset="0"/>
              <a:buChar char="►"/>
            </a:pPr>
            <a:r>
              <a:rPr lang="en-US" sz="2600" b="1">
                <a:solidFill>
                  <a:schemeClr val="bg1"/>
                </a:solidFill>
              </a:rPr>
              <a:t> </a:t>
            </a: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Mao won support of peasants – land </a:t>
            </a:r>
            <a:br>
              <a:rPr lang="en-US" sz="2800" b="1">
                <a:solidFill>
                  <a:schemeClr val="bg1"/>
                </a:solidFill>
                <a:latin typeface="Comic Sans MS" pitchFamily="66" charset="0"/>
              </a:rPr>
            </a:br>
            <a:endParaRPr lang="en-US" sz="2800" b="1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Clr>
                <a:srgbClr val="FFFF00"/>
              </a:buClr>
              <a:buFont typeface="Arial" pitchFamily="34" charset="0"/>
              <a:buChar char="►"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Mao won support of women</a:t>
            </a:r>
            <a:br>
              <a:rPr lang="en-US" sz="2800" b="1">
                <a:solidFill>
                  <a:schemeClr val="bg1"/>
                </a:solidFill>
                <a:latin typeface="Comic Sans MS" pitchFamily="66" charset="0"/>
              </a:rPr>
            </a:br>
            <a:endParaRPr lang="en-US" sz="2800" b="1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Clr>
                <a:srgbClr val="FFFF00"/>
              </a:buClr>
              <a:buFont typeface="Arial" pitchFamily="34" charset="0"/>
              <a:buChar char="►"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Mao’s army used guerilla war tactics</a:t>
            </a:r>
            <a:br>
              <a:rPr lang="en-US" sz="2800" b="1">
                <a:solidFill>
                  <a:schemeClr val="bg1"/>
                </a:solidFill>
                <a:latin typeface="Comic Sans MS" pitchFamily="66" charset="0"/>
              </a:rPr>
            </a:br>
            <a:endParaRPr lang="en-US" sz="2800" b="1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Clr>
                <a:srgbClr val="FFFF00"/>
              </a:buClr>
              <a:buFont typeface="Arial" pitchFamily="34" charset="0"/>
              <a:buChar char="►"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Many saw the Nationalist government  </a:t>
            </a:r>
            <a:br>
              <a:rPr lang="en-US" sz="2800" b="1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  as corrupt</a:t>
            </a:r>
            <a:br>
              <a:rPr lang="en-US" sz="2800" b="1">
                <a:solidFill>
                  <a:schemeClr val="bg1"/>
                </a:solidFill>
                <a:latin typeface="Comic Sans MS" pitchFamily="66" charset="0"/>
              </a:rPr>
            </a:br>
            <a:endParaRPr lang="en-US" sz="2800" b="1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Clr>
                <a:srgbClr val="FFFF00"/>
              </a:buClr>
              <a:buFont typeface="Arial" pitchFamily="34" charset="0"/>
              <a:buChar char="►"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Many felt that the Nationalists allowed </a:t>
            </a:r>
            <a:br>
              <a:rPr lang="en-US" sz="2800" b="1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  foreigners to dominate China.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Retired Man Smoking Pipe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4038600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" y="0"/>
            <a:ext cx="91440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 Opium War and Hong Kong</a:t>
            </a:r>
          </a:p>
        </p:txBody>
      </p:sp>
      <p:sp>
        <p:nvSpPr>
          <p:cNvPr id="5124" name="TextBox 2"/>
          <p:cNvSpPr txBox="1">
            <a:spLocks noChangeArrowheads="1"/>
          </p:cNvSpPr>
          <p:nvPr/>
        </p:nvSpPr>
        <p:spPr bwMode="auto">
          <a:xfrm>
            <a:off x="0" y="685800"/>
            <a:ext cx="9144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>
                <a:solidFill>
                  <a:srgbClr val="FF0000"/>
                </a:solidFill>
              </a:rPr>
              <a:t>The Chinese smoked opium for hundreds of years before the Europeans arrived.</a:t>
            </a:r>
          </a:p>
          <a:p>
            <a:pPr>
              <a:buFont typeface="Arial" pitchFamily="34" charset="0"/>
              <a:buChar char="•"/>
            </a:pPr>
            <a:r>
              <a:rPr lang="en-US">
                <a:solidFill>
                  <a:srgbClr val="FF0000"/>
                </a:solidFill>
              </a:rPr>
              <a:t>Opium</a:t>
            </a:r>
            <a:r>
              <a:rPr lang="en-US"/>
              <a:t> us a drug made from poppy plants.</a:t>
            </a:r>
          </a:p>
          <a:p>
            <a:pPr>
              <a:buFont typeface="Arial" pitchFamily="34" charset="0"/>
              <a:buChar char="•"/>
            </a:pPr>
            <a:r>
              <a:rPr lang="en-US"/>
              <a:t>It is very strong and addictive.</a:t>
            </a:r>
          </a:p>
          <a:p>
            <a:pPr>
              <a:buFont typeface="Arial" pitchFamily="34" charset="0"/>
              <a:buChar char="•"/>
            </a:pPr>
            <a:r>
              <a:rPr lang="en-US"/>
              <a:t>Today, these same opium poppies are used to make drugs like </a:t>
            </a:r>
            <a:r>
              <a:rPr lang="en-US">
                <a:solidFill>
                  <a:srgbClr val="00B050"/>
                </a:solidFill>
              </a:rPr>
              <a:t>morphine </a:t>
            </a:r>
            <a:r>
              <a:rPr lang="en-US"/>
              <a:t>(an addictive pain killer) and heroin.</a:t>
            </a:r>
          </a:p>
          <a:p>
            <a:pPr>
              <a:buFont typeface="Arial" pitchFamily="34" charset="0"/>
              <a:buChar char="•"/>
            </a:pPr>
            <a:r>
              <a:rPr lang="en-US"/>
              <a:t>Originally, the Chinese used opium predominantly as a medicine.</a:t>
            </a:r>
          </a:p>
          <a:p>
            <a:pPr>
              <a:buFont typeface="Arial" pitchFamily="34" charset="0"/>
              <a:buChar char="•"/>
            </a:pPr>
            <a:r>
              <a:rPr lang="en-US"/>
              <a:t>However, as its use increased, many became addicted and used it as a “</a:t>
            </a:r>
            <a:r>
              <a:rPr lang="en-US">
                <a:solidFill>
                  <a:srgbClr val="0070C0"/>
                </a:solidFill>
              </a:rPr>
              <a:t>recreation drug</a:t>
            </a:r>
            <a:r>
              <a:rPr lang="en-US"/>
              <a:t>” (drug just for getting high).</a:t>
            </a:r>
          </a:p>
          <a:p>
            <a:pPr>
              <a:buFont typeface="Arial" pitchFamily="34" charset="0"/>
              <a:buChar char="•"/>
            </a:pPr>
            <a:r>
              <a:rPr lang="en-US">
                <a:solidFill>
                  <a:srgbClr val="FF0000"/>
                </a:solidFill>
              </a:rPr>
              <a:t>When Europeans arrived, they began shipping increased amounts of opium into the country.</a:t>
            </a:r>
          </a:p>
          <a:p>
            <a:pPr>
              <a:buFont typeface="Arial" pitchFamily="34" charset="0"/>
              <a:buChar char="•"/>
            </a:pPr>
            <a:r>
              <a:rPr lang="en-US"/>
              <a:t>More and more people became addicted.</a:t>
            </a:r>
          </a:p>
          <a:p>
            <a:pPr>
              <a:buFont typeface="Arial" pitchFamily="34" charset="0"/>
              <a:buChar char="•"/>
            </a:pPr>
            <a:r>
              <a:rPr lang="en-US">
                <a:solidFill>
                  <a:srgbClr val="FF0000"/>
                </a:solidFill>
              </a:rPr>
              <a:t>Even after the Qing emperor outlaws the product, 		British smugglers continued supplying it to 		Chinese citizens.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pro.corbis.com/images/SP001020.jpg?size=67&amp;uid=%7B1DDC3D1B-3191-4F15-974E-EFCAEDCE1B1C%7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0950" y="3200400"/>
            <a:ext cx="53530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>
                <a:solidFill>
                  <a:srgbClr val="FF0000"/>
                </a:solidFill>
              </a:rPr>
              <a:t>In the 1840’s, Great Britain and China went to war over the opium trade.</a:t>
            </a:r>
          </a:p>
          <a:p>
            <a:pPr>
              <a:buFont typeface="Arial" pitchFamily="34" charset="0"/>
              <a:buChar char="•"/>
            </a:pPr>
            <a:r>
              <a:rPr lang="en-US" sz="2800"/>
              <a:t>Due to superior weapons, the British defeated the Chinese relatively easily.</a:t>
            </a:r>
          </a:p>
          <a:p>
            <a:pPr>
              <a:buFont typeface="Arial" pitchFamily="34" charset="0"/>
              <a:buChar char="•"/>
            </a:pPr>
            <a:r>
              <a:rPr lang="en-US" sz="2800"/>
              <a:t>Britain's victory in the Opium War meant the end of the Canton system.</a:t>
            </a:r>
          </a:p>
          <a:p>
            <a:pPr>
              <a:buFont typeface="Arial" pitchFamily="34" charset="0"/>
              <a:buChar char="•"/>
            </a:pPr>
            <a:r>
              <a:rPr lang="en-US" sz="2800">
                <a:solidFill>
                  <a:srgbClr val="FF0000"/>
                </a:solidFill>
              </a:rPr>
              <a:t>It also resulted in China having to lease the port city of Hong Kong to the British.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geographyiq.com/images/hk/Hong_Kong_ma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0275" y="3495675"/>
            <a:ext cx="3133725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0" y="0"/>
            <a:ext cx="914400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/>
              <a:t>Hong Kong was an important center of trade in Eastern Asia.</a:t>
            </a:r>
          </a:p>
          <a:p>
            <a:pPr>
              <a:buFont typeface="Arial" pitchFamily="34" charset="0"/>
              <a:buChar char="•"/>
            </a:pPr>
            <a:r>
              <a:rPr lang="en-US" sz="2800">
                <a:solidFill>
                  <a:srgbClr val="FF0000"/>
                </a:solidFill>
              </a:rPr>
              <a:t>Whoever controlled Hong Kong controlled much of the trade and wealth coming in and out of China</a:t>
            </a:r>
            <a:r>
              <a:rPr lang="en-US" sz="280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800">
                <a:solidFill>
                  <a:srgbClr val="FF0000"/>
                </a:solidFill>
              </a:rPr>
              <a:t>Britain used its new power to impose trade policies that allowed British traders to grow rich while China made little money.</a:t>
            </a:r>
          </a:p>
          <a:p>
            <a:pPr>
              <a:buFont typeface="Arial" pitchFamily="34" charset="0"/>
              <a:buChar char="•"/>
            </a:pPr>
            <a:r>
              <a:rPr lang="en-US" sz="2800"/>
              <a:t>As Britain's influence increased and more opium arrived from India, China’s government grew 			weaker and its people poorer. </a:t>
            </a:r>
          </a:p>
          <a:p>
            <a:pPr>
              <a:buFont typeface="Arial" pitchFamily="34" charset="0"/>
              <a:buChar char="•"/>
            </a:pPr>
            <a:r>
              <a:rPr lang="en-US" sz="2800"/>
              <a:t>Japan eventually surpassed China 				as the most prosperous and 				modern nation in Eastern Asia.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46688" y="2590800"/>
            <a:ext cx="359251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3733800"/>
            <a:ext cx="1828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WordArt 2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Effects of Unequal Treaties</a:t>
            </a: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The Chinese government now only existed on paper, not in reality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The foreigners could do anything they wanted to China as they only had to follow their own laws.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Calibri" pitchFamily="34" charset="0"/>
              </a:rPr>
              <a:t>Foreign goods were now cheaper than Chinese goods were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Calibri" pitchFamily="34" charset="0"/>
              </a:rPr>
              <a:t>China was carved up into </a:t>
            </a:r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spheres 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of influence </a:t>
            </a:r>
            <a:r>
              <a:rPr lang="en-US" sz="2800">
                <a:latin typeface="Calibri" pitchFamily="34" charset="0"/>
              </a:rPr>
              <a:t>which is where one 				nation claims there part 						of China for their special 				</a:t>
            </a:r>
            <a:r>
              <a:rPr lang="en-US">
                <a:latin typeface="Calibri" pitchFamily="34" charset="0"/>
              </a:rPr>
              <a:t>		</a:t>
            </a:r>
            <a:r>
              <a:rPr lang="en-US" sz="2800">
                <a:latin typeface="Calibri" pitchFamily="34" charset="0"/>
              </a:rPr>
              <a:t>privileges.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http://www.cnn.com/SPECIALS/1999/china.50/inside.china/profiles/sun.yatsen/top.sun.yat.s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5488" y="762000"/>
            <a:ext cx="2068512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WordArt 2"/>
          <p:cNvSpPr>
            <a:spLocks noChangeArrowheads="1" noChangeShapeType="1" noTextEdit="1"/>
          </p:cNvSpPr>
          <p:nvPr/>
        </p:nvSpPr>
        <p:spPr bwMode="auto">
          <a:xfrm>
            <a:off x="0" y="381000"/>
            <a:ext cx="8686800" cy="11414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1"/>
                </a:gradFill>
                <a:latin typeface="Impact"/>
              </a:rPr>
              <a:t>The Ideas of Dr. Sun Yat-sen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0" y="1676400"/>
            <a:ext cx="91440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>
                <a:solidFill>
                  <a:srgbClr val="FF0000"/>
                </a:solidFill>
                <a:latin typeface="Calibri" pitchFamily="34" charset="0"/>
              </a:rPr>
              <a:t>The Chinese Republic was set up in 1911 when 			it got rid of the dynasty type of rule in China.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>
                <a:latin typeface="Calibri" pitchFamily="34" charset="0"/>
              </a:rPr>
              <a:t>The first ruler was Dr. Sun; “the Father of the 		Chinese Revolution”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>
                <a:solidFill>
                  <a:srgbClr val="FF0000"/>
                </a:solidFill>
                <a:latin typeface="Calibri" pitchFamily="34" charset="0"/>
              </a:rPr>
              <a:t>For years Dr. Sun spread the idea that the Chinese people should have a government “of the people, by the people, and for the people”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>
                <a:latin typeface="Calibri" pitchFamily="34" charset="0"/>
              </a:rPr>
              <a:t>In 1912, he set up the Kuomintang.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>
                <a:solidFill>
                  <a:srgbClr val="FF0000"/>
                </a:solidFill>
                <a:latin typeface="Calibri" pitchFamily="34" charset="0"/>
              </a:rPr>
              <a:t>Kuomintang – The movement founded by Sun Yat-Sen to make China a modern democratic republic. 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>
                <a:solidFill>
                  <a:srgbClr val="020202"/>
                </a:solidFill>
                <a:latin typeface="Calibri" pitchFamily="34" charset="0"/>
              </a:rPr>
              <a:t>It is now a part of the Republic of China, located on the island of Taiwan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 descr="http://www.globalsecurity.org/military/world/china/images/mao-zedong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3962400"/>
            <a:ext cx="22225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WordArt 2" descr="Sphere"/>
          <p:cNvSpPr>
            <a:spLocks noChangeArrowheads="1" noChangeShapeType="1" noTextEdit="1"/>
          </p:cNvSpPr>
          <p:nvPr/>
        </p:nvSpPr>
        <p:spPr bwMode="auto">
          <a:xfrm>
            <a:off x="685800" y="0"/>
            <a:ext cx="7864475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pattFill prst="sphere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Chiang Kai-shek Rules China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During the late 19</a:t>
            </a:r>
            <a:r>
              <a:rPr lang="en-US" baseline="30000" dirty="0">
                <a:latin typeface="+mn-lt"/>
              </a:rPr>
              <a:t>th</a:t>
            </a:r>
            <a:r>
              <a:rPr lang="en-US" dirty="0">
                <a:latin typeface="+mn-lt"/>
              </a:rPr>
              <a:t> century and into the 20</a:t>
            </a:r>
            <a:r>
              <a:rPr lang="en-US" baseline="30000" dirty="0">
                <a:latin typeface="+mn-lt"/>
              </a:rPr>
              <a:t>th</a:t>
            </a:r>
            <a:r>
              <a:rPr lang="en-US" dirty="0">
                <a:latin typeface="+mn-lt"/>
              </a:rPr>
              <a:t> century, China grew very unstable.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Poverty and starvation led to unrest among many of China’s peasants</a:t>
            </a:r>
            <a:r>
              <a:rPr lang="en-US" dirty="0">
                <a:latin typeface="+mn-lt"/>
              </a:rPr>
              <a:t>. </a:t>
            </a:r>
            <a:endParaRPr lang="en-US" dirty="0">
              <a:latin typeface="+mn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FF0000"/>
                </a:solidFill>
                <a:latin typeface="+mn-lt"/>
              </a:rPr>
              <a:t>In 1912, a revolution replaced the emperor with a Chinese republic.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FF0000"/>
                </a:solidFill>
                <a:latin typeface="+mn-lt"/>
              </a:rPr>
              <a:t>China was divided from 1916 to 1926 when Chiang Kai-shek took over and united most of China.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His only nemesis was Mao Zedong and the Communist</a:t>
            </a:r>
          </a:p>
        </p:txBody>
      </p:sp>
      <p:pic>
        <p:nvPicPr>
          <p:cNvPr id="10245" name="Picture 6" descr="http://www.marxists.org/glossary/people/c/pics/chiang-kai-she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4267200"/>
            <a:ext cx="1714500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WordArt 3"/>
          <p:cNvSpPr>
            <a:spLocks noChangeArrowheads="1" noChangeShapeType="1" noTextEdit="1"/>
          </p:cNvSpPr>
          <p:nvPr/>
        </p:nvSpPr>
        <p:spPr bwMode="auto">
          <a:xfrm>
            <a:off x="1905000" y="609600"/>
            <a:ext cx="5867400" cy="411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F9C507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OrientNarrow"/>
              </a:rPr>
              <a:t>20c China: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F9C507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OrientNarrow"/>
              </a:rPr>
              <a:t>From Republic to 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F9C507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OrientNarrow"/>
              </a:rPr>
              <a:t>Communist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760</Words>
  <Application>Microsoft Office PowerPoint</Application>
  <PresentationFormat>On-screen Show (4:3)</PresentationFormat>
  <Paragraphs>93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Chinese Warlords, 1920s</vt:lpstr>
      <vt:lpstr>China in 1924</vt:lpstr>
      <vt:lpstr>Chiang Kai-shek Becomes President  of Nationalist China, 1928</vt:lpstr>
      <vt:lpstr>Slide 14</vt:lpstr>
      <vt:lpstr>The Long March</vt:lpstr>
      <vt:lpstr>The Long March</vt:lpstr>
      <vt:lpstr>Mao Zedong As a Young Revolutionary</vt:lpstr>
      <vt:lpstr>Mao With His Children, 1930s</vt:lpstr>
      <vt:lpstr>Japan tries to invade China</vt:lpstr>
      <vt:lpstr>Slide 20</vt:lpstr>
      <vt:lpstr>The Peoples’ Liberation Army, 1949</vt:lpstr>
      <vt:lpstr>The Communist Victory</vt:lpstr>
      <vt:lpstr>Taiwan:  The Republic of China</vt:lpstr>
      <vt:lpstr>Jiang Jieshu (1887-1975)</vt:lpstr>
      <vt:lpstr>The People’s Republic of China</vt:lpstr>
      <vt:lpstr>Reasons for the Communists’ Success</vt:lpstr>
    </vt:vector>
  </TitlesOfParts>
  <Company>GCPS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e200303702</dc:creator>
  <cp:lastModifiedBy>e200303702</cp:lastModifiedBy>
  <cp:revision>5</cp:revision>
  <dcterms:created xsi:type="dcterms:W3CDTF">2009-09-02T19:01:39Z</dcterms:created>
  <dcterms:modified xsi:type="dcterms:W3CDTF">2009-09-02T19:35:13Z</dcterms:modified>
</cp:coreProperties>
</file>